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29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63"/>
  </p:notesMasterIdLst>
  <p:sldIdLst>
    <p:sldId id="256" r:id="rId5"/>
    <p:sldId id="276" r:id="rId6"/>
    <p:sldId id="298" r:id="rId7"/>
    <p:sldId id="302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299" r:id="rId27"/>
    <p:sldId id="304" r:id="rId28"/>
    <p:sldId id="300" r:id="rId29"/>
    <p:sldId id="326" r:id="rId30"/>
    <p:sldId id="327" r:id="rId31"/>
    <p:sldId id="328" r:id="rId32"/>
    <p:sldId id="329" r:id="rId33"/>
    <p:sldId id="330" r:id="rId34"/>
    <p:sldId id="331" r:id="rId35"/>
    <p:sldId id="305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06" r:id="rId52"/>
    <p:sldId id="352" r:id="rId53"/>
    <p:sldId id="307" r:id="rId54"/>
    <p:sldId id="353" r:id="rId55"/>
    <p:sldId id="355" r:id="rId56"/>
    <p:sldId id="354" r:id="rId57"/>
    <p:sldId id="356" r:id="rId58"/>
    <p:sldId id="308" r:id="rId59"/>
    <p:sldId id="309" r:id="rId60"/>
    <p:sldId id="310" r:id="rId61"/>
    <p:sldId id="259" r:id="rId6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s caballero" initials="ac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B75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3" autoAdjust="0"/>
    <p:restoredTop sz="93267" autoAdjust="0"/>
  </p:normalViewPr>
  <p:slideViewPr>
    <p:cSldViewPr snapToGrid="0" snapToObjects="1">
      <p:cViewPr>
        <p:scale>
          <a:sx n="69" d="100"/>
          <a:sy n="69" d="100"/>
        </p:scale>
        <p:origin x="48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63" Type="http://schemas.openxmlformats.org/officeDocument/2006/relationships/notesMaster" Target="notesMasters/notesMaster1.xml"/><Relationship Id="rId64" Type="http://schemas.openxmlformats.org/officeDocument/2006/relationships/commentAuthors" Target="commentAuthors.xml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microsoft.com/office/2011/relationships/chartStyle" Target="style10.xml"/><Relationship Id="rId2" Type="http://schemas.microsoft.com/office/2011/relationships/chartColorStyle" Target="colors10.xml"/><Relationship Id="rId3" Type="http://schemas.openxmlformats.org/officeDocument/2006/relationships/package" Target="../embeddings/Hoja_de_c_lculo_de_Microsoft_Excel3.xlsx"/></Relationships>
</file>

<file path=ppt/charts/_rels/chart11.xml.rels><?xml version="1.0" encoding="UTF-8" standalone="yes"?>
<Relationships xmlns="http://schemas.openxmlformats.org/package/2006/relationships"><Relationship Id="rId1" Type="http://schemas.microsoft.com/office/2011/relationships/chartStyle" Target="style11.xml"/><Relationship Id="rId2" Type="http://schemas.microsoft.com/office/2011/relationships/chartColorStyle" Target="colors11.xml"/><Relationship Id="rId3" Type="http://schemas.openxmlformats.org/officeDocument/2006/relationships/package" Target="../embeddings/Hoja_de_c_lculo_de_Microsoft_Excel4.xlsx"/></Relationships>
</file>

<file path=ppt/charts/_rels/chart12.xml.rels><?xml version="1.0" encoding="UTF-8" standalone="yes"?>
<Relationships xmlns="http://schemas.openxmlformats.org/package/2006/relationships"><Relationship Id="rId1" Type="http://schemas.microsoft.com/office/2011/relationships/chartStyle" Target="style12.xml"/><Relationship Id="rId2" Type="http://schemas.microsoft.com/office/2011/relationships/chartColorStyle" Target="colors12.xml"/><Relationship Id="rId3" Type="http://schemas.openxmlformats.org/officeDocument/2006/relationships/package" Target="../embeddings/Hoja_de_c_lculo_de_Microsoft_Excel5.xlsx"/></Relationships>
</file>

<file path=ppt/charts/_rels/chart13.xml.rels><?xml version="1.0" encoding="UTF-8" standalone="yes"?>
<Relationships xmlns="http://schemas.openxmlformats.org/package/2006/relationships"><Relationship Id="rId1" Type="http://schemas.microsoft.com/office/2011/relationships/chartStyle" Target="style13.xml"/><Relationship Id="rId2" Type="http://schemas.microsoft.com/office/2011/relationships/chartColorStyle" Target="colors13.xml"/><Relationship Id="rId3" Type="http://schemas.openxmlformats.org/officeDocument/2006/relationships/package" Target="../embeddings/Hoja_de_c_lculo_de_Microsoft_Excel6.xlsx"/></Relationships>
</file>

<file path=ppt/charts/_rels/chart14.xml.rels><?xml version="1.0" encoding="UTF-8" standalone="yes"?>
<Relationships xmlns="http://schemas.openxmlformats.org/package/2006/relationships"><Relationship Id="rId1" Type="http://schemas.microsoft.com/office/2011/relationships/chartStyle" Target="style14.xml"/><Relationship Id="rId2" Type="http://schemas.microsoft.com/office/2011/relationships/chartColorStyle" Target="colors14.xml"/><Relationship Id="rId3" Type="http://schemas.openxmlformats.org/officeDocument/2006/relationships/oleObject" Target="file:///\\localhost\Users\apple\Desktop\IDIGER\Emergencias\Evidencias\Segundo%20Corte\EIR\Formulario%20sin%20ti&#769;tulo%20(respuestas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oleObject" Target="file:///\\localhost\Users\apple\Desktop\IDIGER\Emergencias\Evidencias\Segundo%20Corte\Planes%20de%20contingencia\Temporada%20lluvia\Dato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Hoja_de_c_lculo_de_Microsoft_Excel1.xlsx"/></Relationships>
</file>

<file path=ppt/charts/_rels/chart9.xml.rels><?xml version="1.0" encoding="UTF-8" standalone="yes"?>
<Relationships xmlns="http://schemas.openxmlformats.org/package/2006/relationships"><Relationship Id="rId1" Type="http://schemas.microsoft.com/office/2011/relationships/chartStyle" Target="style9.xml"/><Relationship Id="rId2" Type="http://schemas.microsoft.com/office/2011/relationships/chartColorStyle" Target="colors9.xml"/><Relationship Id="rId3" Type="http://schemas.openxmlformats.org/officeDocument/2006/relationships/package" Target="../embeddings/Hoja_de_c_lculo_de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 err="1"/>
              <a:t>Eventos</a:t>
            </a:r>
            <a:r>
              <a:rPr lang="en-US" sz="1100" dirty="0"/>
              <a:t> </a:t>
            </a:r>
            <a:r>
              <a:rPr lang="en-US" sz="1100" dirty="0" err="1"/>
              <a:t>por</a:t>
            </a:r>
            <a:r>
              <a:rPr lang="en-US" sz="1100" dirty="0"/>
              <a:t> </a:t>
            </a:r>
            <a:r>
              <a:rPr lang="en-US" sz="1100" dirty="0" err="1" smtClean="0"/>
              <a:t>Encharcamiento</a:t>
            </a:r>
            <a:endParaRPr lang="en-US" sz="11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'Inundacion y encharcamiento'!$B$9</c:f>
              <c:strCache>
                <c:ptCount val="1"/>
                <c:pt idx="0">
                  <c:v>Encharcamiento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'Inundacion y encharcamiento'!$C$8:$M$8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'Inundacion y encharcamiento'!$C$9:$M$9</c:f>
              <c:numCache>
                <c:formatCode>_(* #,##0_);_(* \(#,##0\);_(* "-"_);_(@_)</c:formatCode>
                <c:ptCount val="11"/>
                <c:pt idx="0" formatCode="General">
                  <c:v>266.0</c:v>
                </c:pt>
                <c:pt idx="1">
                  <c:v>1342.0</c:v>
                </c:pt>
                <c:pt idx="2">
                  <c:v>754.0</c:v>
                </c:pt>
                <c:pt idx="3">
                  <c:v>82.0</c:v>
                </c:pt>
                <c:pt idx="4">
                  <c:v>23.0</c:v>
                </c:pt>
                <c:pt idx="5">
                  <c:v>82.0</c:v>
                </c:pt>
                <c:pt idx="6">
                  <c:v>126.0</c:v>
                </c:pt>
                <c:pt idx="7">
                  <c:v>64.0</c:v>
                </c:pt>
                <c:pt idx="8">
                  <c:v>98.0</c:v>
                </c:pt>
                <c:pt idx="9">
                  <c:v>250.0</c:v>
                </c:pt>
                <c:pt idx="10">
                  <c:v>131.0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187100656"/>
        <c:axId val="-1167503984"/>
      </c:barChart>
      <c:catAx>
        <c:axId val="-1187100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1167503984"/>
        <c:crosses val="autoZero"/>
        <c:auto val="1"/>
        <c:lblAlgn val="ctr"/>
        <c:lblOffset val="100"/>
        <c:noMultiLvlLbl val="0"/>
      </c:catAx>
      <c:valAx>
        <c:axId val="-1167503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8710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Servicio 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6BD-4727-B3D9-152FD97C5BA3}"/>
              </c:ext>
            </c:extLst>
          </c:dPt>
          <c:dPt>
            <c:idx val="1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6BD-4727-B3D9-152FD97C5BA3}"/>
              </c:ext>
            </c:extLst>
          </c:dPt>
          <c:dPt>
            <c:idx val="2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EF-4905-A587-C6481AEBA75D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  <a:alpha val="90000"/>
                </a:schemeClr>
              </a:solidFill>
              <a:ln w="19050">
                <a:solidFill>
                  <a:schemeClr val="accent6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EF-4905-A587-C6481AEBA75D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CFE-44C6-8D9A-1762DECB846E}"/>
              </c:ext>
            </c:extLst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70AD47"/>
                </a:solidFill>
                <a:round/>
              </a:ln>
              <a:effectLst>
                <a:outerShdw blurRad="50800" dist="38100" dir="2700000" algn="tl" rotWithShape="0">
                  <a:srgbClr val="70AD47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Hoja1!$A$2:$A$6</c:f>
              <c:strCache>
                <c:ptCount val="5"/>
                <c:pt idx="0">
                  <c:v>Nula</c:v>
                </c:pt>
                <c:pt idx="1">
                  <c:v>Baja</c:v>
                </c:pt>
                <c:pt idx="2">
                  <c:v>Media</c:v>
                </c:pt>
                <c:pt idx="3">
                  <c:v>Alta</c:v>
                </c:pt>
                <c:pt idx="4">
                  <c:v>Muy Alta</c:v>
                </c:pt>
              </c:strCache>
            </c:strRef>
          </c:cat>
          <c:val>
            <c:numRef>
              <c:f>Hoja1!$B$2:$B$6</c:f>
              <c:numCache>
                <c:formatCode>General</c:formatCode>
                <c:ptCount val="5"/>
                <c:pt idx="0">
                  <c:v>4.0</c:v>
                </c:pt>
                <c:pt idx="1">
                  <c:v>10.0</c:v>
                </c:pt>
                <c:pt idx="2">
                  <c:v>18.0</c:v>
                </c:pt>
                <c:pt idx="3">
                  <c:v>20.0</c:v>
                </c:pt>
                <c:pt idx="4">
                  <c:v>10.0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6BD-4727-B3D9-152FD97C5BA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9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Servicio 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6BD-4727-B3D9-152FD97C5BA3}"/>
              </c:ext>
            </c:extLst>
          </c:dPt>
          <c:dPt>
            <c:idx val="1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6BD-4727-B3D9-152FD97C5BA3}"/>
              </c:ext>
            </c:extLst>
          </c:dPt>
          <c:dPt>
            <c:idx val="2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EF-4905-A587-C6481AEBA75D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  <a:alpha val="90000"/>
                </a:schemeClr>
              </a:solidFill>
              <a:ln w="19050">
                <a:solidFill>
                  <a:schemeClr val="accent6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EF-4905-A587-C6481AEBA75D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CFE-44C6-8D9A-1762DECB846E}"/>
              </c:ext>
            </c:extLst>
          </c:dPt>
          <c:dLbls>
            <c:dLbl>
              <c:idx val="0"/>
              <c:layout>
                <c:manualLayout>
                  <c:x val="0.0314605414914588"/>
                  <c:y val="-0.197700201922641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6BD-4727-B3D9-152FD97C5BA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0386125059070865"/>
                  <c:y val="0.00672257111555977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1EF-4905-A587-C6481AEBA75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70AD47"/>
                </a:solidFill>
                <a:round/>
              </a:ln>
              <a:effectLst>
                <a:outerShdw blurRad="50800" dist="38100" dir="2700000" algn="tl" rotWithShape="0">
                  <a:srgbClr val="70AD47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Hoja1!$A$2:$A$6</c:f>
              <c:strCache>
                <c:ptCount val="5"/>
                <c:pt idx="0">
                  <c:v>Nula</c:v>
                </c:pt>
                <c:pt idx="1">
                  <c:v>Baja</c:v>
                </c:pt>
                <c:pt idx="2">
                  <c:v>Media</c:v>
                </c:pt>
                <c:pt idx="3">
                  <c:v>Alta</c:v>
                </c:pt>
                <c:pt idx="4">
                  <c:v>Muy Alta</c:v>
                </c:pt>
              </c:strCache>
            </c:strRef>
          </c:cat>
          <c:val>
            <c:numRef>
              <c:f>Hoja1!$B$2:$B$6</c:f>
              <c:numCache>
                <c:formatCode>General</c:formatCode>
                <c:ptCount val="5"/>
                <c:pt idx="0">
                  <c:v>2.0</c:v>
                </c:pt>
                <c:pt idx="1">
                  <c:v>0.0</c:v>
                </c:pt>
                <c:pt idx="2">
                  <c:v>5.0</c:v>
                </c:pt>
                <c:pt idx="3">
                  <c:v>21.0</c:v>
                </c:pt>
                <c:pt idx="4">
                  <c:v>35.0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6BD-4727-B3D9-152FD97C5BA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34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40-459D-8A3C-E3FEAD188F8D}"/>
              </c:ext>
            </c:extLst>
          </c:dPt>
          <c:dPt>
            <c:idx val="1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040-459D-8A3C-E3FEAD188F8D}"/>
              </c:ext>
            </c:extLst>
          </c:dPt>
          <c:dPt>
            <c:idx val="2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040-459D-8A3C-E3FEAD188F8D}"/>
              </c:ext>
            </c:extLst>
          </c:dPt>
          <c:dLbls>
            <c:dLbl>
              <c:idx val="0"/>
              <c:layout>
                <c:manualLayout>
                  <c:x val="-0.131108593641352"/>
                  <c:y val="-0.081076947630814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040-459D-8A3C-E3FEAD188F8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70AD47"/>
                </a:solidFill>
                <a:round/>
              </a:ln>
              <a:effectLst>
                <a:outerShdw blurRad="50800" dist="38100" dir="2700000" algn="tl" rotWithShape="0">
                  <a:srgbClr val="70AD47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Hoja1!$A$2:$A$4</c:f>
              <c:strCache>
                <c:ptCount val="3"/>
                <c:pt idx="0">
                  <c:v>SI</c:v>
                </c:pt>
                <c:pt idx="1">
                  <c:v>NO</c:v>
                </c:pt>
                <c:pt idx="2">
                  <c:v>NS/NR</c:v>
                </c:pt>
              </c:strCache>
            </c:strRef>
          </c:cat>
          <c:val>
            <c:numRef>
              <c:f>Hoja1!$B$2:$B$4</c:f>
              <c:numCache>
                <c:formatCode>0</c:formatCode>
                <c:ptCount val="3"/>
                <c:pt idx="0">
                  <c:v>42.0</c:v>
                </c:pt>
                <c:pt idx="1">
                  <c:v>15.0</c:v>
                </c:pt>
                <c:pt idx="2">
                  <c:v>6.0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040-459D-8A3C-E3FEAD188F8D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032014073986608"/>
          <c:y val="0.0627510040160643"/>
          <c:w val="0.912382534352441"/>
          <c:h val="0.654067055624071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>
                  <a:lumMod val="50000"/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7A-4DA9-8A02-C73333A3A9D6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7A-4DA9-8A02-C73333A3A9D6}"/>
              </c:ext>
            </c:extLst>
          </c:dPt>
          <c:dPt>
            <c:idx val="2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07A-4DA9-8A02-C73333A3A9D6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07A-4DA9-8A02-C73333A3A9D6}"/>
              </c:ext>
            </c:extLst>
          </c:dPt>
          <c:dPt>
            <c:idx val="4"/>
            <c:bubble3D val="0"/>
            <c:spPr>
              <a:solidFill>
                <a:schemeClr val="accent4">
                  <a:lumMod val="50000"/>
                  <a:alpha val="90000"/>
                </a:schemeClr>
              </a:solidFill>
              <a:ln w="19050">
                <a:noFill/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07A-4DA9-8A02-C73333A3A9D6}"/>
              </c:ext>
            </c:extLst>
          </c:dPt>
          <c:dLbls>
            <c:dLbl>
              <c:idx val="0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0" i="0" u="none" strike="noStrike" kern="1200" baseline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D2F8A08C-9044-40E3-A253-2154B0C3C9C9}" type="PERCENTAGE">
                      <a:rPr lang="is-IS" baseline="0" smtClean="0"/>
                      <a:pPr>
                        <a:defRPr/>
                      </a:pPr>
                      <a:t>[PORCENTAJE]</a:t>
                    </a:fld>
                    <a:endParaRPr lang="es-ES_tradnl"/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07A-4DA9-8A02-C73333A3A9D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0" i="0" u="none" strike="noStrike" kern="1200" baseline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6BCA1F12-D172-4316-9220-B9FE9DC40DF6}" type="PERCENTAGE">
                      <a:rPr lang="is-IS" baseline="0" smtClean="0"/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[PORCENTAJE]</a:t>
                    </a:fld>
                    <a:endParaRPr lang="es-ES_tradnl"/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07A-4DA9-8A02-C73333A3A9D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0" i="0" u="none" strike="noStrike" kern="1200" baseline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6F6D9021-53A8-4FA0-BAD4-F5A46E7DB51B}" type="PERCENTAGE">
                      <a:rPr lang="pt-BR" baseline="0" smtClean="0"/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[PORCENTAJE]</a:t>
                    </a:fld>
                    <a:endParaRPr lang="es-ES_tradnl"/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07A-4DA9-8A02-C73333A3A9D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0" i="0" u="none" strike="noStrike" kern="1200" baseline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80C40137-DAF4-43E5-B0EE-B1EA839DC617}" type="PERCENTAGE">
                      <a:rPr lang="is-IS" baseline="0" smtClean="0"/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[PORCENTAJE]</a:t>
                    </a:fld>
                    <a:endParaRPr lang="es-ES_tradnl"/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E07A-4DA9-8A02-C73333A3A9D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0" i="0" u="none" strike="noStrike" kern="1200" baseline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3C7C166E-4F12-403C-BDC8-588F0FFE7067}" type="PERCENTAGE">
                      <a:rPr lang="is-IS" baseline="0" smtClean="0"/>
                      <a:pPr>
                        <a:defRPr>
                          <a:solidFill>
                            <a:schemeClr val="accent6"/>
                          </a:solidFill>
                        </a:defRPr>
                      </a:pPr>
                      <a:t>[PORCENTAJE]</a:t>
                    </a:fld>
                    <a:endParaRPr lang="es-ES_tradnl"/>
                  </a:p>
                </c:rich>
              </c:tx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s-ES_tradnl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07A-4DA9-8A02-C73333A3A9D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70AD47"/>
                </a:solidFill>
                <a:round/>
              </a:ln>
              <a:effectLst>
                <a:outerShdw blurRad="50800" dist="38100" dir="2700000" algn="tl" rotWithShape="0">
                  <a:srgbClr val="70AD47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Hoja1!$A$2:$A$6</c:f>
              <c:strCache>
                <c:ptCount val="5"/>
                <c:pt idx="0">
                  <c:v>Sistema Comando de Incidentes</c:v>
                </c:pt>
                <c:pt idx="1">
                  <c:v>Continuidad del Negocio</c:v>
                </c:pt>
                <c:pt idx="2">
                  <c:v>Sistema Seguridad en el Trabajo (SGSST) – Plan de Emergencia y Contingencia (PEC)</c:v>
                </c:pt>
                <c:pt idx="3">
                  <c:v>Asignación de Competencias funcionales (EDRE (Marco de Actuación) – PIRE (Hoy EIR) y CLRC-CC</c:v>
                </c:pt>
                <c:pt idx="4">
                  <c:v>Organización Especifica Policy (24, 34, 99 y 106)</c:v>
                </c:pt>
              </c:strCache>
            </c:strRef>
          </c:cat>
          <c:val>
            <c:numRef>
              <c:f>Hoja1!$B$2:$B$6</c:f>
              <c:numCache>
                <c:formatCode>General</c:formatCode>
                <c:ptCount val="5"/>
                <c:pt idx="0">
                  <c:v>18.0</c:v>
                </c:pt>
                <c:pt idx="1">
                  <c:v>1.0</c:v>
                </c:pt>
                <c:pt idx="2">
                  <c:v>12.0</c:v>
                </c:pt>
                <c:pt idx="3">
                  <c:v>11.0</c:v>
                </c:pt>
                <c:pt idx="4">
                  <c:v>1.0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07A-4DA9-8A02-C73333A3A9D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Hoja1!$C$108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Hoja1!$B$109:$B$112</c:f>
              <c:strCache>
                <c:ptCount val="4"/>
                <c:pt idx="0">
                  <c:v>NFPA 1600. Manejo de Desastres / Emergencias y Programa para la Continuidad de los Negocios</c:v>
                </c:pt>
                <c:pt idx="1">
                  <c:v>NTC 22320. Continuidad de Negocio. Gestión de Emergencias. Requisitos para Respuesta ante Incidente.</c:v>
                </c:pt>
                <c:pt idx="2">
                  <c:v>NIMS (FEMA). Sistema Nacional de Gestión de Incidentes</c:v>
                </c:pt>
                <c:pt idx="3">
                  <c:v>USAID/OFDA/LAC. Sistema Comando de Incidentes (SCI)</c:v>
                </c:pt>
              </c:strCache>
            </c:strRef>
          </c:cat>
          <c:val>
            <c:numRef>
              <c:f>Hoja1!$C$109:$C$112</c:f>
              <c:numCache>
                <c:formatCode>General</c:formatCode>
                <c:ptCount val="4"/>
                <c:pt idx="0">
                  <c:v>28.0</c:v>
                </c:pt>
                <c:pt idx="1">
                  <c:v>24.0</c:v>
                </c:pt>
                <c:pt idx="2">
                  <c:v>16.0</c:v>
                </c:pt>
                <c:pt idx="3">
                  <c:v>40.0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7D-4046-A502-F644658CBCEB}"/>
            </c:ext>
          </c:extLst>
        </c:ser>
        <c:ser>
          <c:idx val="1"/>
          <c:order val="1"/>
          <c:tx>
            <c:strRef>
              <c:f>Hoja1!$D$108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Hoja1!$B$109:$B$112</c:f>
              <c:strCache>
                <c:ptCount val="4"/>
                <c:pt idx="0">
                  <c:v>NFPA 1600. Manejo de Desastres / Emergencias y Programa para la Continuidad de los Negocios</c:v>
                </c:pt>
                <c:pt idx="1">
                  <c:v>NTC 22320. Continuidad de Negocio. Gestión de Emergencias. Requisitos para Respuesta ante Incidente.</c:v>
                </c:pt>
                <c:pt idx="2">
                  <c:v>NIMS (FEMA). Sistema Nacional de Gestión de Incidentes</c:v>
                </c:pt>
                <c:pt idx="3">
                  <c:v>USAID/OFDA/LAC. Sistema Comando de Incidentes (SCI)</c:v>
                </c:pt>
              </c:strCache>
            </c:strRef>
          </c:cat>
          <c:val>
            <c:numRef>
              <c:f>Hoja1!$D$109:$D$112</c:f>
              <c:numCache>
                <c:formatCode>General</c:formatCode>
                <c:ptCount val="4"/>
                <c:pt idx="0">
                  <c:v>26.0</c:v>
                </c:pt>
                <c:pt idx="1">
                  <c:v>27.0</c:v>
                </c:pt>
                <c:pt idx="2">
                  <c:v>37.0</c:v>
                </c:pt>
                <c:pt idx="3">
                  <c:v>16.0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57D-4046-A502-F644658CBCEB}"/>
            </c:ext>
          </c:extLst>
        </c:ser>
        <c:ser>
          <c:idx val="2"/>
          <c:order val="2"/>
          <c:tx>
            <c:strRef>
              <c:f>Hoja1!$E$108</c:f>
              <c:strCache>
                <c:ptCount val="1"/>
                <c:pt idx="0">
                  <c:v>No sabe/No responde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Hoja1!$B$109:$B$112</c:f>
              <c:strCache>
                <c:ptCount val="4"/>
                <c:pt idx="0">
                  <c:v>NFPA 1600. Manejo de Desastres / Emergencias y Programa para la Continuidad de los Negocios</c:v>
                </c:pt>
                <c:pt idx="1">
                  <c:v>NTC 22320. Continuidad de Negocio. Gestión de Emergencias. Requisitos para Respuesta ante Incidente.</c:v>
                </c:pt>
                <c:pt idx="2">
                  <c:v>NIMS (FEMA). Sistema Nacional de Gestión de Incidentes</c:v>
                </c:pt>
                <c:pt idx="3">
                  <c:v>USAID/OFDA/LAC. Sistema Comando de Incidentes (SCI)</c:v>
                </c:pt>
              </c:strCache>
            </c:strRef>
          </c:cat>
          <c:val>
            <c:numRef>
              <c:f>Hoja1!$E$109:$E$112</c:f>
              <c:numCache>
                <c:formatCode>General</c:formatCode>
                <c:ptCount val="4"/>
                <c:pt idx="0">
                  <c:v>9.0</c:v>
                </c:pt>
                <c:pt idx="1">
                  <c:v>12.0</c:v>
                </c:pt>
                <c:pt idx="2">
                  <c:v>10.0</c:v>
                </c:pt>
                <c:pt idx="3">
                  <c:v>7.0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57D-4046-A502-F644658CB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37837264"/>
        <c:axId val="-769746672"/>
      </c:barChart>
      <c:catAx>
        <c:axId val="237837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769746672"/>
        <c:crosses val="autoZero"/>
        <c:auto val="1"/>
        <c:lblAlgn val="ctr"/>
        <c:lblOffset val="100"/>
        <c:noMultiLvlLbl val="0"/>
      </c:catAx>
      <c:valAx>
        <c:axId val="-7697466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3783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err="1"/>
              <a:t>Eventos</a:t>
            </a:r>
            <a:r>
              <a:rPr lang="en-US" sz="1200" dirty="0"/>
              <a:t> </a:t>
            </a:r>
            <a:r>
              <a:rPr lang="en-US" sz="1200" dirty="0" err="1"/>
              <a:t>por</a:t>
            </a:r>
            <a:r>
              <a:rPr lang="en-US" sz="1200" dirty="0"/>
              <a:t> </a:t>
            </a:r>
            <a:r>
              <a:rPr lang="en-US" sz="1200" dirty="0" err="1" smtClean="0"/>
              <a:t>Inundacion</a:t>
            </a:r>
            <a:endParaRPr lang="en-US" sz="12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'Inundacion y encharcamiento'!$B$13</c:f>
              <c:strCache>
                <c:ptCount val="1"/>
                <c:pt idx="0">
                  <c:v>Inundacion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'Inundacion y encharcamiento'!$C$12:$M$12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'Inundacion y encharcamiento'!$C$13:$M$13</c:f>
              <c:numCache>
                <c:formatCode>_(* #,##0_);_(* \(#,##0\);_(* "-"_);_(@_)</c:formatCode>
                <c:ptCount val="11"/>
                <c:pt idx="0" formatCode="General">
                  <c:v>62.0</c:v>
                </c:pt>
                <c:pt idx="1">
                  <c:v>114.0</c:v>
                </c:pt>
                <c:pt idx="2">
                  <c:v>9.0</c:v>
                </c:pt>
                <c:pt idx="3">
                  <c:v>10.0</c:v>
                </c:pt>
                <c:pt idx="4">
                  <c:v>23.0</c:v>
                </c:pt>
                <c:pt idx="5">
                  <c:v>11.0</c:v>
                </c:pt>
                <c:pt idx="6">
                  <c:v>23.0</c:v>
                </c:pt>
                <c:pt idx="7">
                  <c:v>16.0</c:v>
                </c:pt>
                <c:pt idx="8">
                  <c:v>4.0</c:v>
                </c:pt>
                <c:pt idx="9">
                  <c:v>7.0</c:v>
                </c:pt>
                <c:pt idx="10">
                  <c:v>1.0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93530624"/>
        <c:axId val="-891602864"/>
      </c:barChart>
      <c:catAx>
        <c:axId val="393530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891602864"/>
        <c:crosses val="autoZero"/>
        <c:auto val="1"/>
        <c:lblAlgn val="ctr"/>
        <c:lblOffset val="100"/>
        <c:noMultiLvlLbl val="0"/>
      </c:catAx>
      <c:valAx>
        <c:axId val="-8916028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353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_tradnl" sz="1200" dirty="0"/>
              <a:t>Eventos por Movimientos en </a:t>
            </a:r>
            <a:r>
              <a:rPr lang="es-ES_tradnl" sz="1200" dirty="0" smtClean="0"/>
              <a:t>masa</a:t>
            </a:r>
            <a:endParaRPr lang="es-ES_tradnl" sz="12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'Movimiento en masa'!$B$10</c:f>
              <c:strCache>
                <c:ptCount val="1"/>
                <c:pt idx="0">
                  <c:v>Movimientos en masa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'Movimiento en masa'!$C$9:$M$9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'Movimiento en masa'!$C$10:$M$10</c:f>
              <c:numCache>
                <c:formatCode>General</c:formatCode>
                <c:ptCount val="11"/>
                <c:pt idx="0">
                  <c:v>645.0</c:v>
                </c:pt>
                <c:pt idx="1">
                  <c:v>1324.0</c:v>
                </c:pt>
                <c:pt idx="2">
                  <c:v>242.0</c:v>
                </c:pt>
                <c:pt idx="3">
                  <c:v>131.0</c:v>
                </c:pt>
                <c:pt idx="4">
                  <c:v>152.0</c:v>
                </c:pt>
                <c:pt idx="5">
                  <c:v>88.0</c:v>
                </c:pt>
                <c:pt idx="6">
                  <c:v>120.0</c:v>
                </c:pt>
                <c:pt idx="7">
                  <c:v>302.0</c:v>
                </c:pt>
                <c:pt idx="8">
                  <c:v>185.0</c:v>
                </c:pt>
                <c:pt idx="9">
                  <c:v>273.0</c:v>
                </c:pt>
                <c:pt idx="10">
                  <c:v>85.0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051530368"/>
        <c:axId val="-1051222736"/>
      </c:barChart>
      <c:catAx>
        <c:axId val="-1051530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1051222736"/>
        <c:crosses val="autoZero"/>
        <c:auto val="1"/>
        <c:lblAlgn val="ctr"/>
        <c:lblOffset val="100"/>
        <c:noMultiLvlLbl val="0"/>
      </c:catAx>
      <c:valAx>
        <c:axId val="-1051222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051530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 err="1"/>
              <a:t>Eventos</a:t>
            </a:r>
            <a:r>
              <a:rPr lang="en-US" sz="1100" dirty="0"/>
              <a:t> </a:t>
            </a:r>
            <a:r>
              <a:rPr lang="en-US" sz="1100" dirty="0" err="1"/>
              <a:t>por</a:t>
            </a:r>
            <a:r>
              <a:rPr lang="en-US" sz="1100" dirty="0"/>
              <a:t> </a:t>
            </a:r>
            <a:r>
              <a:rPr lang="en-US" sz="1100" dirty="0" err="1" smtClean="0"/>
              <a:t>Vendavales</a:t>
            </a:r>
            <a:endParaRPr lang="en-US" sz="11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Vendavales!$B$8</c:f>
              <c:strCache>
                <c:ptCount val="1"/>
                <c:pt idx="0">
                  <c:v>Vendaval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Vendavales!$C$7:$M$7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Vendavales!$C$8:$M$8</c:f>
              <c:numCache>
                <c:formatCode>General</c:formatCode>
                <c:ptCount val="11"/>
                <c:pt idx="0">
                  <c:v>16.0</c:v>
                </c:pt>
                <c:pt idx="1">
                  <c:v>33.0</c:v>
                </c:pt>
                <c:pt idx="2">
                  <c:v>46.0</c:v>
                </c:pt>
                <c:pt idx="3">
                  <c:v>18.0</c:v>
                </c:pt>
                <c:pt idx="4">
                  <c:v>13.0</c:v>
                </c:pt>
                <c:pt idx="5">
                  <c:v>43.0</c:v>
                </c:pt>
                <c:pt idx="6">
                  <c:v>119.0</c:v>
                </c:pt>
                <c:pt idx="7">
                  <c:v>24.0</c:v>
                </c:pt>
                <c:pt idx="8">
                  <c:v>71.0</c:v>
                </c:pt>
                <c:pt idx="9">
                  <c:v>36.0</c:v>
                </c:pt>
                <c:pt idx="10">
                  <c:v>36.0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187325984"/>
        <c:axId val="-1151143744"/>
      </c:barChart>
      <c:catAx>
        <c:axId val="-11873259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1151143744"/>
        <c:crosses val="autoZero"/>
        <c:auto val="1"/>
        <c:lblAlgn val="ctr"/>
        <c:lblOffset val="100"/>
        <c:noMultiLvlLbl val="0"/>
      </c:catAx>
      <c:valAx>
        <c:axId val="-1151143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8732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err="1"/>
              <a:t>Eventos</a:t>
            </a:r>
            <a:r>
              <a:rPr lang="en-US" sz="1200" dirty="0"/>
              <a:t> </a:t>
            </a:r>
            <a:r>
              <a:rPr lang="en-US" sz="1200" dirty="0" err="1"/>
              <a:t>asociados</a:t>
            </a:r>
            <a:r>
              <a:rPr lang="en-US" sz="1200" dirty="0"/>
              <a:t> a </a:t>
            </a:r>
            <a:r>
              <a:rPr lang="en-US" sz="1200" dirty="0" err="1" smtClean="0"/>
              <a:t>Electrocución</a:t>
            </a:r>
            <a:endParaRPr lang="en-US" sz="12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Rayos!$B$10</c:f>
              <c:strCache>
                <c:ptCount val="1"/>
                <c:pt idx="0">
                  <c:v>Eventos asociados a Electrocución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Rayos!$C$9:$M$9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Rayos!$C$10:$M$10</c:f>
              <c:numCache>
                <c:formatCode>General</c:formatCode>
                <c:ptCount val="11"/>
                <c:pt idx="0">
                  <c:v>1.0</c:v>
                </c:pt>
                <c:pt idx="1">
                  <c:v>1.0</c:v>
                </c:pt>
                <c:pt idx="2">
                  <c:v>3.0</c:v>
                </c:pt>
                <c:pt idx="3">
                  <c:v>3.0</c:v>
                </c:pt>
                <c:pt idx="4">
                  <c:v>1.0</c:v>
                </c:pt>
                <c:pt idx="5">
                  <c:v>0.0</c:v>
                </c:pt>
                <c:pt idx="6">
                  <c:v>0.0</c:v>
                </c:pt>
                <c:pt idx="7">
                  <c:v>1.0</c:v>
                </c:pt>
                <c:pt idx="8">
                  <c:v>0.0</c:v>
                </c:pt>
                <c:pt idx="9">
                  <c:v>3.0</c:v>
                </c:pt>
                <c:pt idx="10">
                  <c:v>0.0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150424080"/>
        <c:axId val="187285904"/>
      </c:barChart>
      <c:catAx>
        <c:axId val="-11504240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187285904"/>
        <c:crosses val="autoZero"/>
        <c:auto val="1"/>
        <c:lblAlgn val="ctr"/>
        <c:lblOffset val="100"/>
        <c:noMultiLvlLbl val="0"/>
      </c:catAx>
      <c:valAx>
        <c:axId val="187285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50424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_tradnl" sz="1100" dirty="0"/>
              <a:t>Eventos</a:t>
            </a:r>
            <a:r>
              <a:rPr lang="es-ES_tradnl" sz="1100" baseline="0" dirty="0"/>
              <a:t> por </a:t>
            </a:r>
            <a:r>
              <a:rPr lang="es-ES_tradnl" sz="1100" baseline="0" dirty="0" smtClean="0"/>
              <a:t>granizadas</a:t>
            </a:r>
            <a:endParaRPr lang="es-ES_tradnl" sz="1100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Granizadas!$B$8</c:f>
              <c:strCache>
                <c:ptCount val="1"/>
                <c:pt idx="0">
                  <c:v>Granizadas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Granizadas!$C$7:$M$7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Granizadas!$C$8:$M$8</c:f>
              <c:numCache>
                <c:formatCode>General</c:formatCode>
                <c:ptCount val="11"/>
                <c:pt idx="0">
                  <c:v>3.0</c:v>
                </c:pt>
                <c:pt idx="1">
                  <c:v>7.0</c:v>
                </c:pt>
                <c:pt idx="2">
                  <c:v>3.0</c:v>
                </c:pt>
                <c:pt idx="3">
                  <c:v>3.0</c:v>
                </c:pt>
                <c:pt idx="4">
                  <c:v>10.0</c:v>
                </c:pt>
                <c:pt idx="5">
                  <c:v>5.0</c:v>
                </c:pt>
                <c:pt idx="6">
                  <c:v>0.0</c:v>
                </c:pt>
                <c:pt idx="7">
                  <c:v>8.0</c:v>
                </c:pt>
                <c:pt idx="8">
                  <c:v>13.0</c:v>
                </c:pt>
                <c:pt idx="9">
                  <c:v>8.0</c:v>
                </c:pt>
                <c:pt idx="10">
                  <c:v>17.0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515304624"/>
        <c:axId val="425338944"/>
      </c:barChart>
      <c:catAx>
        <c:axId val="515304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425338944"/>
        <c:crosses val="autoZero"/>
        <c:auto val="1"/>
        <c:lblAlgn val="ctr"/>
        <c:lblOffset val="100"/>
        <c:noMultiLvlLbl val="0"/>
      </c:catAx>
      <c:valAx>
        <c:axId val="425338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15304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050" dirty="0" err="1"/>
              <a:t>Relacionados</a:t>
            </a:r>
            <a:r>
              <a:rPr lang="en-US" sz="1050" dirty="0"/>
              <a:t> con </a:t>
            </a:r>
            <a:r>
              <a:rPr lang="en-US" sz="1050" dirty="0" err="1" smtClean="0"/>
              <a:t>arbolado</a:t>
            </a:r>
            <a:endParaRPr lang="en-US" sz="105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'Caida de arboles'!$B$13</c:f>
              <c:strCache>
                <c:ptCount val="1"/>
                <c:pt idx="0">
                  <c:v>Relacionados con arbolado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'Caida de arboles'!$C$12:$M$12</c:f>
              <c:numCache>
                <c:formatCode>General</c:formatCode>
                <c:ptCount val="11"/>
                <c:pt idx="0" formatCode="0">
                  <c:v>2010.0</c:v>
                </c:pt>
                <c:pt idx="1">
                  <c:v>2011.0</c:v>
                </c:pt>
                <c:pt idx="2" formatCode="0">
                  <c:v>2012.0</c:v>
                </c:pt>
                <c:pt idx="3">
                  <c:v>2013.0</c:v>
                </c:pt>
                <c:pt idx="4" formatCode="0">
                  <c:v>2014.0</c:v>
                </c:pt>
                <c:pt idx="5">
                  <c:v>2015.0</c:v>
                </c:pt>
                <c:pt idx="6" formatCode="0">
                  <c:v>2016.0</c:v>
                </c:pt>
                <c:pt idx="7">
                  <c:v>2017.0</c:v>
                </c:pt>
                <c:pt idx="8" formatCode="0">
                  <c:v>2018.0</c:v>
                </c:pt>
                <c:pt idx="9">
                  <c:v>2019.0</c:v>
                </c:pt>
                <c:pt idx="10" formatCode="0">
                  <c:v>2020.0</c:v>
                </c:pt>
              </c:numCache>
            </c:numRef>
          </c:cat>
          <c:val>
            <c:numRef>
              <c:f>'Caida de arboles'!$C$13:$M$13</c:f>
              <c:numCache>
                <c:formatCode>General</c:formatCode>
                <c:ptCount val="11"/>
                <c:pt idx="0">
                  <c:v>350.0</c:v>
                </c:pt>
                <c:pt idx="1">
                  <c:v>1038.0</c:v>
                </c:pt>
                <c:pt idx="2">
                  <c:v>885.0</c:v>
                </c:pt>
                <c:pt idx="3">
                  <c:v>1019.0</c:v>
                </c:pt>
                <c:pt idx="4">
                  <c:v>1510.0</c:v>
                </c:pt>
                <c:pt idx="5">
                  <c:v>1285.0</c:v>
                </c:pt>
                <c:pt idx="6">
                  <c:v>1788.0</c:v>
                </c:pt>
                <c:pt idx="7">
                  <c:v>1434.0</c:v>
                </c:pt>
                <c:pt idx="8">
                  <c:v>1580.0</c:v>
                </c:pt>
                <c:pt idx="9">
                  <c:v>2364.0</c:v>
                </c:pt>
                <c:pt idx="10">
                  <c:v>971.0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514998000"/>
        <c:axId val="782906176"/>
      </c:barChart>
      <c:catAx>
        <c:axId val="5149980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782906176"/>
        <c:crosses val="autoZero"/>
        <c:auto val="1"/>
        <c:lblAlgn val="ctr"/>
        <c:lblOffset val="100"/>
        <c:noMultiLvlLbl val="0"/>
      </c:catAx>
      <c:valAx>
        <c:axId val="782906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1499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Entidades que NO hacen parte de la EDRE y NO responden el formulario</c:v>
                </c:pt>
                <c:pt idx="1">
                  <c:v>Entidades que hacen parte de la EDRE y NO responden el formulario</c:v>
                </c:pt>
                <c:pt idx="2">
                  <c:v>Entidades que NO hacen parte de la EDRE y responden el formulario</c:v>
                </c:pt>
                <c:pt idx="3">
                  <c:v>Entidades que hacen parte de la EDRE y responden el formulario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38.0</c:v>
                </c:pt>
                <c:pt idx="1">
                  <c:v>66.0</c:v>
                </c:pt>
                <c:pt idx="2">
                  <c:v>38.0</c:v>
                </c:pt>
                <c:pt idx="3">
                  <c:v>66.0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7D-4468-B9A6-4D4C0F3D2F47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Respuesta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Entidades que NO hacen parte de la EDRE y NO responden el formulario</c:v>
                </c:pt>
                <c:pt idx="1">
                  <c:v>Entidades que hacen parte de la EDRE y NO responden el formulario</c:v>
                </c:pt>
                <c:pt idx="2">
                  <c:v>Entidades que NO hacen parte de la EDRE y responden el formulario</c:v>
                </c:pt>
                <c:pt idx="3">
                  <c:v>Entidades que hacen parte de la EDRE y responden el formulario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23.0</c:v>
                </c:pt>
                <c:pt idx="1">
                  <c:v>19.0</c:v>
                </c:pt>
                <c:pt idx="2">
                  <c:v>15.0</c:v>
                </c:pt>
                <c:pt idx="3">
                  <c:v>48.0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7D-4468-B9A6-4D4C0F3D2F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-1326913168"/>
        <c:axId val="-771859664"/>
      </c:barChart>
      <c:catAx>
        <c:axId val="-1326913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771859664"/>
        <c:crosses val="autoZero"/>
        <c:auto val="1"/>
        <c:lblAlgn val="ctr"/>
        <c:lblOffset val="100"/>
        <c:noMultiLvlLbl val="0"/>
      </c:catAx>
      <c:valAx>
        <c:axId val="-77185966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1326913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6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Distrital</c:v>
                </c:pt>
                <c:pt idx="1">
                  <c:v>Nacional</c:v>
                </c:pt>
                <c:pt idx="2">
                  <c:v>Voluntaria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14.0</c:v>
                </c:pt>
                <c:pt idx="1">
                  <c:v>0.0</c:v>
                </c:pt>
                <c:pt idx="2">
                  <c:v>1.0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C8-419B-9381-99C27739124C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Si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5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_trad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Distrital</c:v>
                </c:pt>
                <c:pt idx="1">
                  <c:v>Nacional</c:v>
                </c:pt>
                <c:pt idx="2">
                  <c:v>Voluntaria</c:v>
                </c:pt>
              </c:strCache>
            </c:strRef>
          </c:cat>
          <c:val>
            <c:numRef>
              <c:f>Hoja1!$C$2:$C$4</c:f>
              <c:numCache>
                <c:formatCode>General</c:formatCode>
                <c:ptCount val="3"/>
                <c:pt idx="0">
                  <c:v>32.0</c:v>
                </c:pt>
                <c:pt idx="1">
                  <c:v>11.0</c:v>
                </c:pt>
                <c:pt idx="2">
                  <c:v>4.0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FC8-419B-9381-99C27739124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-1169619728"/>
        <c:axId val="-1004153632"/>
        <c:axId val="0"/>
      </c:bar3DChart>
      <c:catAx>
        <c:axId val="-116961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1004153632"/>
        <c:crosses val="autoZero"/>
        <c:auto val="1"/>
        <c:lblAlgn val="ctr"/>
        <c:lblOffset val="100"/>
        <c:noMultiLvlLbl val="0"/>
      </c:catAx>
      <c:valAx>
        <c:axId val="-1004153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_tradnl"/>
          </a:p>
        </c:txPr>
        <c:crossAx val="-1169619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_trad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6EF5CA-26BC-44DC-BF11-6D994848D606}" type="doc">
      <dgm:prSet loTypeId="urn:microsoft.com/office/officeart/2005/8/layout/arrow2" loCatId="process" qsTypeId="urn:microsoft.com/office/officeart/2005/8/quickstyle/simple1" qsCatId="simple" csTypeId="urn:microsoft.com/office/officeart/2005/8/colors/colorful5" csCatId="colorful" phldr="1"/>
      <dgm:spPr/>
    </dgm:pt>
    <dgm:pt modelId="{0396B54C-0A01-4C8C-93F7-E304428B3F10}">
      <dgm:prSet phldrT="[Texto]"/>
      <dgm:spPr/>
      <dgm:t>
        <a:bodyPr/>
        <a:lstStyle/>
        <a:p>
          <a:endParaRPr lang="es-CO" dirty="0"/>
        </a:p>
      </dgm:t>
    </dgm:pt>
    <dgm:pt modelId="{FC4F2E55-14E1-460F-ACB9-2BB27576ABEC}" type="parTrans" cxnId="{3EB0B580-D139-4753-89CA-A442F10EAB67}">
      <dgm:prSet/>
      <dgm:spPr/>
      <dgm:t>
        <a:bodyPr/>
        <a:lstStyle/>
        <a:p>
          <a:endParaRPr lang="es-CO"/>
        </a:p>
      </dgm:t>
    </dgm:pt>
    <dgm:pt modelId="{8D653096-D0EB-49CA-9470-FE270B5A8A25}" type="sibTrans" cxnId="{3EB0B580-D139-4753-89CA-A442F10EAB67}">
      <dgm:prSet/>
      <dgm:spPr/>
      <dgm:t>
        <a:bodyPr/>
        <a:lstStyle/>
        <a:p>
          <a:endParaRPr lang="es-CO"/>
        </a:p>
      </dgm:t>
    </dgm:pt>
    <dgm:pt modelId="{5DFE5C10-05EE-46B7-9236-E7AFF79E6387}">
      <dgm:prSet phldrT="[Texto]"/>
      <dgm:spPr/>
      <dgm:t>
        <a:bodyPr/>
        <a:lstStyle/>
        <a:p>
          <a:endParaRPr lang="es-CO" dirty="0"/>
        </a:p>
      </dgm:t>
    </dgm:pt>
    <dgm:pt modelId="{845C2C4B-5FB6-43E1-BB41-529BBE5145C9}" type="parTrans" cxnId="{04ABA767-C9CA-443A-B3A6-CD42FC8BD086}">
      <dgm:prSet/>
      <dgm:spPr/>
      <dgm:t>
        <a:bodyPr/>
        <a:lstStyle/>
        <a:p>
          <a:endParaRPr lang="es-CO"/>
        </a:p>
      </dgm:t>
    </dgm:pt>
    <dgm:pt modelId="{801AB733-A49A-4C78-94C2-C80C5AB778F9}" type="sibTrans" cxnId="{04ABA767-C9CA-443A-B3A6-CD42FC8BD086}">
      <dgm:prSet/>
      <dgm:spPr/>
      <dgm:t>
        <a:bodyPr/>
        <a:lstStyle/>
        <a:p>
          <a:endParaRPr lang="es-CO"/>
        </a:p>
      </dgm:t>
    </dgm:pt>
    <dgm:pt modelId="{E86F7AE3-5147-45D3-96D8-8D44D0D79576}">
      <dgm:prSet phldrT="[Texto]"/>
      <dgm:spPr/>
      <dgm:t>
        <a:bodyPr/>
        <a:lstStyle/>
        <a:p>
          <a:endParaRPr lang="es-CO" dirty="0"/>
        </a:p>
      </dgm:t>
    </dgm:pt>
    <dgm:pt modelId="{3EDF91C0-68B3-4E99-8B86-F9C1842B0040}" type="parTrans" cxnId="{8F9FB40B-1563-4887-B171-37815E93A16E}">
      <dgm:prSet/>
      <dgm:spPr/>
      <dgm:t>
        <a:bodyPr/>
        <a:lstStyle/>
        <a:p>
          <a:endParaRPr lang="es-CO"/>
        </a:p>
      </dgm:t>
    </dgm:pt>
    <dgm:pt modelId="{4712ED2A-6C5F-4AA1-BAA7-703E1E643AB7}" type="sibTrans" cxnId="{8F9FB40B-1563-4887-B171-37815E93A16E}">
      <dgm:prSet/>
      <dgm:spPr/>
      <dgm:t>
        <a:bodyPr/>
        <a:lstStyle/>
        <a:p>
          <a:endParaRPr lang="es-CO"/>
        </a:p>
      </dgm:t>
    </dgm:pt>
    <dgm:pt modelId="{77CC4CF6-7D0F-4A3E-BB20-24351CE99F62}">
      <dgm:prSet/>
      <dgm:spPr/>
      <dgm:t>
        <a:bodyPr/>
        <a:lstStyle/>
        <a:p>
          <a:endParaRPr lang="es-CO"/>
        </a:p>
      </dgm:t>
    </dgm:pt>
    <dgm:pt modelId="{77E2DFDC-3B7F-44B9-BFAA-631590CFCB24}" type="parTrans" cxnId="{FA25C32C-1066-424A-A1DD-4E38150C9770}">
      <dgm:prSet/>
      <dgm:spPr/>
      <dgm:t>
        <a:bodyPr/>
        <a:lstStyle/>
        <a:p>
          <a:endParaRPr lang="es-CO"/>
        </a:p>
      </dgm:t>
    </dgm:pt>
    <dgm:pt modelId="{9E2C592A-ACDD-45AA-9502-D1BEBC1821F5}" type="sibTrans" cxnId="{FA25C32C-1066-424A-A1DD-4E38150C9770}">
      <dgm:prSet/>
      <dgm:spPr/>
      <dgm:t>
        <a:bodyPr/>
        <a:lstStyle/>
        <a:p>
          <a:endParaRPr lang="es-CO"/>
        </a:p>
      </dgm:t>
    </dgm:pt>
    <dgm:pt modelId="{CEB42188-613F-42E5-9DFB-D491F97F8FD6}">
      <dgm:prSet/>
      <dgm:spPr/>
      <dgm:t>
        <a:bodyPr/>
        <a:lstStyle/>
        <a:p>
          <a:endParaRPr lang="es-CO"/>
        </a:p>
      </dgm:t>
    </dgm:pt>
    <dgm:pt modelId="{F5752F7E-05F9-4F6E-B630-BAF69E2E4509}" type="parTrans" cxnId="{D4B67803-CBFE-41E9-A24E-E8D926401B40}">
      <dgm:prSet/>
      <dgm:spPr/>
      <dgm:t>
        <a:bodyPr/>
        <a:lstStyle/>
        <a:p>
          <a:endParaRPr lang="es-CO"/>
        </a:p>
      </dgm:t>
    </dgm:pt>
    <dgm:pt modelId="{3FB62D06-4D37-4850-9122-89BF172E8CEB}" type="sibTrans" cxnId="{D4B67803-CBFE-41E9-A24E-E8D926401B40}">
      <dgm:prSet/>
      <dgm:spPr/>
      <dgm:t>
        <a:bodyPr/>
        <a:lstStyle/>
        <a:p>
          <a:endParaRPr lang="es-CO"/>
        </a:p>
      </dgm:t>
    </dgm:pt>
    <dgm:pt modelId="{8317EBA8-12C3-4C70-A59C-0BEE365D6C56}" type="pres">
      <dgm:prSet presAssocID="{506EF5CA-26BC-44DC-BF11-6D994848D606}" presName="arrowDiagram" presStyleCnt="0">
        <dgm:presLayoutVars>
          <dgm:chMax val="5"/>
          <dgm:dir/>
          <dgm:resizeHandles val="exact"/>
        </dgm:presLayoutVars>
      </dgm:prSet>
      <dgm:spPr/>
    </dgm:pt>
    <dgm:pt modelId="{40BEAA1C-F41A-4948-99DD-903FCCC5655E}" type="pres">
      <dgm:prSet presAssocID="{506EF5CA-26BC-44DC-BF11-6D994848D606}" presName="arrow" presStyleLbl="bgShp" presStyleIdx="0" presStyleCnt="1"/>
      <dgm:spPr/>
    </dgm:pt>
    <dgm:pt modelId="{1F21556B-2560-4B25-A6FF-F0339179BCF5}" type="pres">
      <dgm:prSet presAssocID="{506EF5CA-26BC-44DC-BF11-6D994848D606}" presName="arrowDiagram5" presStyleCnt="0"/>
      <dgm:spPr/>
    </dgm:pt>
    <dgm:pt modelId="{6B850E43-DA80-4D38-B3C5-9E3C4B0F7742}" type="pres">
      <dgm:prSet presAssocID="{0396B54C-0A01-4C8C-93F7-E304428B3F10}" presName="bullet5a" presStyleLbl="node1" presStyleIdx="0" presStyleCnt="5"/>
      <dgm:spPr/>
    </dgm:pt>
    <dgm:pt modelId="{B7E1EB0C-1EDA-450A-A649-0BBE415A4851}" type="pres">
      <dgm:prSet presAssocID="{0396B54C-0A01-4C8C-93F7-E304428B3F10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45DA5200-4850-4808-9846-B5E9F745CA52}" type="pres">
      <dgm:prSet presAssocID="{77CC4CF6-7D0F-4A3E-BB20-24351CE99F62}" presName="bullet5b" presStyleLbl="node1" presStyleIdx="1" presStyleCnt="5"/>
      <dgm:spPr/>
    </dgm:pt>
    <dgm:pt modelId="{D3F9D175-5490-4AA7-BCC9-26A23C1EA659}" type="pres">
      <dgm:prSet presAssocID="{77CC4CF6-7D0F-4A3E-BB20-24351CE99F62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4B03220-316E-4927-96D3-2B0574B549B8}" type="pres">
      <dgm:prSet presAssocID="{5DFE5C10-05EE-46B7-9236-E7AFF79E6387}" presName="bullet5c" presStyleLbl="node1" presStyleIdx="2" presStyleCnt="5"/>
      <dgm:spPr/>
    </dgm:pt>
    <dgm:pt modelId="{E3FA5706-3E91-4FB4-88B3-F8FBE3BF12BB}" type="pres">
      <dgm:prSet presAssocID="{5DFE5C10-05EE-46B7-9236-E7AFF79E6387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F045212-82B2-418B-84BA-460313624B6A}" type="pres">
      <dgm:prSet presAssocID="{CEB42188-613F-42E5-9DFB-D491F97F8FD6}" presName="bullet5d" presStyleLbl="node1" presStyleIdx="3" presStyleCnt="5"/>
      <dgm:spPr/>
    </dgm:pt>
    <dgm:pt modelId="{E5965888-F26C-4204-9047-0CF4B09A3724}" type="pres">
      <dgm:prSet presAssocID="{CEB42188-613F-42E5-9DFB-D491F97F8FD6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044FE94-DB95-41D7-A876-B89842013E25}" type="pres">
      <dgm:prSet presAssocID="{E86F7AE3-5147-45D3-96D8-8D44D0D79576}" presName="bullet5e" presStyleLbl="node1" presStyleIdx="4" presStyleCnt="5"/>
      <dgm:spPr/>
    </dgm:pt>
    <dgm:pt modelId="{6871342B-A7F5-438A-A922-2C10582D7E91}" type="pres">
      <dgm:prSet presAssocID="{E86F7AE3-5147-45D3-96D8-8D44D0D79576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4B16C607-2B95-5E43-8678-B20C38676ABC}" type="presOf" srcId="{5DFE5C10-05EE-46B7-9236-E7AFF79E6387}" destId="{E3FA5706-3E91-4FB4-88B3-F8FBE3BF12BB}" srcOrd="0" destOrd="0" presId="urn:microsoft.com/office/officeart/2005/8/layout/arrow2"/>
    <dgm:cxn modelId="{8F9FB40B-1563-4887-B171-37815E93A16E}" srcId="{506EF5CA-26BC-44DC-BF11-6D994848D606}" destId="{E86F7AE3-5147-45D3-96D8-8D44D0D79576}" srcOrd="4" destOrd="0" parTransId="{3EDF91C0-68B3-4E99-8B86-F9C1842B0040}" sibTransId="{4712ED2A-6C5F-4AA1-BAA7-703E1E643AB7}"/>
    <dgm:cxn modelId="{3EB0B580-D139-4753-89CA-A442F10EAB67}" srcId="{506EF5CA-26BC-44DC-BF11-6D994848D606}" destId="{0396B54C-0A01-4C8C-93F7-E304428B3F10}" srcOrd="0" destOrd="0" parTransId="{FC4F2E55-14E1-460F-ACB9-2BB27576ABEC}" sibTransId="{8D653096-D0EB-49CA-9470-FE270B5A8A25}"/>
    <dgm:cxn modelId="{4FB6797B-FB6C-A040-8C1B-94CBFD7DE31B}" type="presOf" srcId="{E86F7AE3-5147-45D3-96D8-8D44D0D79576}" destId="{6871342B-A7F5-438A-A922-2C10582D7E91}" srcOrd="0" destOrd="0" presId="urn:microsoft.com/office/officeart/2005/8/layout/arrow2"/>
    <dgm:cxn modelId="{DDBF8152-B032-0F46-B884-5DE863552594}" type="presOf" srcId="{CEB42188-613F-42E5-9DFB-D491F97F8FD6}" destId="{E5965888-F26C-4204-9047-0CF4B09A3724}" srcOrd="0" destOrd="0" presId="urn:microsoft.com/office/officeart/2005/8/layout/arrow2"/>
    <dgm:cxn modelId="{94A937B1-609C-5B47-8856-12BD3B72E508}" type="presOf" srcId="{0396B54C-0A01-4C8C-93F7-E304428B3F10}" destId="{B7E1EB0C-1EDA-450A-A649-0BBE415A4851}" srcOrd="0" destOrd="0" presId="urn:microsoft.com/office/officeart/2005/8/layout/arrow2"/>
    <dgm:cxn modelId="{F4815EC3-6EEE-7749-B42C-88A6BB7C22EA}" type="presOf" srcId="{77CC4CF6-7D0F-4A3E-BB20-24351CE99F62}" destId="{D3F9D175-5490-4AA7-BCC9-26A23C1EA659}" srcOrd="0" destOrd="0" presId="urn:microsoft.com/office/officeart/2005/8/layout/arrow2"/>
    <dgm:cxn modelId="{F5413852-FAE2-284A-B015-EB238838C667}" type="presOf" srcId="{506EF5CA-26BC-44DC-BF11-6D994848D606}" destId="{8317EBA8-12C3-4C70-A59C-0BEE365D6C56}" srcOrd="0" destOrd="0" presId="urn:microsoft.com/office/officeart/2005/8/layout/arrow2"/>
    <dgm:cxn modelId="{04ABA767-C9CA-443A-B3A6-CD42FC8BD086}" srcId="{506EF5CA-26BC-44DC-BF11-6D994848D606}" destId="{5DFE5C10-05EE-46B7-9236-E7AFF79E6387}" srcOrd="2" destOrd="0" parTransId="{845C2C4B-5FB6-43E1-BB41-529BBE5145C9}" sibTransId="{801AB733-A49A-4C78-94C2-C80C5AB778F9}"/>
    <dgm:cxn modelId="{FA25C32C-1066-424A-A1DD-4E38150C9770}" srcId="{506EF5CA-26BC-44DC-BF11-6D994848D606}" destId="{77CC4CF6-7D0F-4A3E-BB20-24351CE99F62}" srcOrd="1" destOrd="0" parTransId="{77E2DFDC-3B7F-44B9-BFAA-631590CFCB24}" sibTransId="{9E2C592A-ACDD-45AA-9502-D1BEBC1821F5}"/>
    <dgm:cxn modelId="{D4B67803-CBFE-41E9-A24E-E8D926401B40}" srcId="{506EF5CA-26BC-44DC-BF11-6D994848D606}" destId="{CEB42188-613F-42E5-9DFB-D491F97F8FD6}" srcOrd="3" destOrd="0" parTransId="{F5752F7E-05F9-4F6E-B630-BAF69E2E4509}" sibTransId="{3FB62D06-4D37-4850-9122-89BF172E8CEB}"/>
    <dgm:cxn modelId="{5FE106ED-4B58-AA49-9F8F-3CF5676540C0}" type="presParOf" srcId="{8317EBA8-12C3-4C70-A59C-0BEE365D6C56}" destId="{40BEAA1C-F41A-4948-99DD-903FCCC5655E}" srcOrd="0" destOrd="0" presId="urn:microsoft.com/office/officeart/2005/8/layout/arrow2"/>
    <dgm:cxn modelId="{14F5A064-72EE-004F-9EA4-B1555763B33B}" type="presParOf" srcId="{8317EBA8-12C3-4C70-A59C-0BEE365D6C56}" destId="{1F21556B-2560-4B25-A6FF-F0339179BCF5}" srcOrd="1" destOrd="0" presId="urn:microsoft.com/office/officeart/2005/8/layout/arrow2"/>
    <dgm:cxn modelId="{8CFB5224-9479-9443-9977-85B78EF1F4BF}" type="presParOf" srcId="{1F21556B-2560-4B25-A6FF-F0339179BCF5}" destId="{6B850E43-DA80-4D38-B3C5-9E3C4B0F7742}" srcOrd="0" destOrd="0" presId="urn:microsoft.com/office/officeart/2005/8/layout/arrow2"/>
    <dgm:cxn modelId="{211B678A-7057-474C-9FB7-F353FDD269C0}" type="presParOf" srcId="{1F21556B-2560-4B25-A6FF-F0339179BCF5}" destId="{B7E1EB0C-1EDA-450A-A649-0BBE415A4851}" srcOrd="1" destOrd="0" presId="urn:microsoft.com/office/officeart/2005/8/layout/arrow2"/>
    <dgm:cxn modelId="{652F2CA4-925E-514A-A86E-FC97D54E70F0}" type="presParOf" srcId="{1F21556B-2560-4B25-A6FF-F0339179BCF5}" destId="{45DA5200-4850-4808-9846-B5E9F745CA52}" srcOrd="2" destOrd="0" presId="urn:microsoft.com/office/officeart/2005/8/layout/arrow2"/>
    <dgm:cxn modelId="{1A22063D-280A-264E-962F-ED791BB7F8E6}" type="presParOf" srcId="{1F21556B-2560-4B25-A6FF-F0339179BCF5}" destId="{D3F9D175-5490-4AA7-BCC9-26A23C1EA659}" srcOrd="3" destOrd="0" presId="urn:microsoft.com/office/officeart/2005/8/layout/arrow2"/>
    <dgm:cxn modelId="{4A65F148-FA0A-924F-9187-84B8F561B852}" type="presParOf" srcId="{1F21556B-2560-4B25-A6FF-F0339179BCF5}" destId="{64B03220-316E-4927-96D3-2B0574B549B8}" srcOrd="4" destOrd="0" presId="urn:microsoft.com/office/officeart/2005/8/layout/arrow2"/>
    <dgm:cxn modelId="{572504AD-479B-9744-8E13-20378D7BF505}" type="presParOf" srcId="{1F21556B-2560-4B25-A6FF-F0339179BCF5}" destId="{E3FA5706-3E91-4FB4-88B3-F8FBE3BF12BB}" srcOrd="5" destOrd="0" presId="urn:microsoft.com/office/officeart/2005/8/layout/arrow2"/>
    <dgm:cxn modelId="{DC5EC420-74BA-A94F-9BDC-A503BEA0ADAE}" type="presParOf" srcId="{1F21556B-2560-4B25-A6FF-F0339179BCF5}" destId="{AF045212-82B2-418B-84BA-460313624B6A}" srcOrd="6" destOrd="0" presId="urn:microsoft.com/office/officeart/2005/8/layout/arrow2"/>
    <dgm:cxn modelId="{1CB98E71-31A7-644B-8B63-398384600E6E}" type="presParOf" srcId="{1F21556B-2560-4B25-A6FF-F0339179BCF5}" destId="{E5965888-F26C-4204-9047-0CF4B09A3724}" srcOrd="7" destOrd="0" presId="urn:microsoft.com/office/officeart/2005/8/layout/arrow2"/>
    <dgm:cxn modelId="{B20BC7D2-3CCF-B94B-B8E7-1C55A0D363CA}" type="presParOf" srcId="{1F21556B-2560-4B25-A6FF-F0339179BCF5}" destId="{7044FE94-DB95-41D7-A876-B89842013E25}" srcOrd="8" destOrd="0" presId="urn:microsoft.com/office/officeart/2005/8/layout/arrow2"/>
    <dgm:cxn modelId="{293789E6-25C7-1246-AC92-A5F655C0173A}" type="presParOf" srcId="{1F21556B-2560-4B25-A6FF-F0339179BCF5}" destId="{6871342B-A7F5-438A-A922-2C10582D7E91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8B4D4D-5250-4F40-8E76-E402A7464708}" type="doc">
      <dgm:prSet loTypeId="urn:microsoft.com/office/officeart/2005/8/layout/funnel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92EE3D51-314D-4D76-9127-A670243DF82B}">
      <dgm:prSet phldrT="[Texto]"/>
      <dgm:spPr/>
      <dgm:t>
        <a:bodyPr/>
        <a:lstStyle/>
        <a:p>
          <a:r>
            <a:rPr lang="es-ES" dirty="0"/>
            <a:t>CAM</a:t>
          </a:r>
          <a:endParaRPr lang="es-CO" dirty="0"/>
        </a:p>
      </dgm:t>
    </dgm:pt>
    <dgm:pt modelId="{ACE63C5F-7873-46B8-8D47-5CE1EBB220D4}" type="parTrans" cxnId="{541AD0C6-D037-4FFB-BC72-8D864B0583F6}">
      <dgm:prSet/>
      <dgm:spPr/>
      <dgm:t>
        <a:bodyPr/>
        <a:lstStyle/>
        <a:p>
          <a:endParaRPr lang="es-CO"/>
        </a:p>
      </dgm:t>
    </dgm:pt>
    <dgm:pt modelId="{8CAC45B4-1CC3-403C-A0AC-0FDB545D97E2}" type="sibTrans" cxnId="{541AD0C6-D037-4FFB-BC72-8D864B0583F6}">
      <dgm:prSet/>
      <dgm:spPr/>
      <dgm:t>
        <a:bodyPr/>
        <a:lstStyle/>
        <a:p>
          <a:endParaRPr lang="es-CO"/>
        </a:p>
      </dgm:t>
    </dgm:pt>
    <dgm:pt modelId="{B6AC9328-0588-4587-B08E-2427976B9738}">
      <dgm:prSet phldrT="[Texto]" custT="1"/>
      <dgm:spPr/>
      <dgm:t>
        <a:bodyPr/>
        <a:lstStyle/>
        <a:p>
          <a:r>
            <a:rPr lang="es-ES" sz="1300" b="1" dirty="0"/>
            <a:t>ARL y </a:t>
          </a:r>
          <a:r>
            <a:rPr lang="es-ES" sz="1400" b="1" dirty="0"/>
            <a:t>FASECOLDA</a:t>
          </a:r>
          <a:endParaRPr lang="es-CO" sz="1300" b="1" dirty="0"/>
        </a:p>
      </dgm:t>
    </dgm:pt>
    <dgm:pt modelId="{44D29D1A-4C65-4C27-8BD0-948D60AC8BB8}" type="parTrans" cxnId="{2724CFBC-82F0-4E62-971E-7958ABB8A1F7}">
      <dgm:prSet/>
      <dgm:spPr/>
      <dgm:t>
        <a:bodyPr/>
        <a:lstStyle/>
        <a:p>
          <a:endParaRPr lang="es-CO"/>
        </a:p>
      </dgm:t>
    </dgm:pt>
    <dgm:pt modelId="{E685FC10-E9AD-4745-BA04-E4CA16F2248A}" type="sibTrans" cxnId="{2724CFBC-82F0-4E62-971E-7958ABB8A1F7}">
      <dgm:prSet/>
      <dgm:spPr/>
      <dgm:t>
        <a:bodyPr/>
        <a:lstStyle/>
        <a:p>
          <a:endParaRPr lang="es-CO"/>
        </a:p>
      </dgm:t>
    </dgm:pt>
    <dgm:pt modelId="{387586C2-37F3-4736-8094-A2DC8DD7E314}">
      <dgm:prSet phldrT="[Texto]"/>
      <dgm:spPr/>
      <dgm:t>
        <a:bodyPr/>
        <a:lstStyle/>
        <a:p>
          <a:r>
            <a:rPr lang="es-ES" dirty="0"/>
            <a:t>IDIGER</a:t>
          </a:r>
          <a:endParaRPr lang="es-CO" dirty="0"/>
        </a:p>
      </dgm:t>
    </dgm:pt>
    <dgm:pt modelId="{A3604268-63E7-4C34-A176-C3996E66493D}" type="parTrans" cxnId="{370A35C7-B201-4E15-B434-FAD9BCB8B4D9}">
      <dgm:prSet/>
      <dgm:spPr/>
      <dgm:t>
        <a:bodyPr/>
        <a:lstStyle/>
        <a:p>
          <a:endParaRPr lang="es-CO"/>
        </a:p>
      </dgm:t>
    </dgm:pt>
    <dgm:pt modelId="{C7505BC4-1F50-4E6E-8BC5-1FB95484D50B}" type="sibTrans" cxnId="{370A35C7-B201-4E15-B434-FAD9BCB8B4D9}">
      <dgm:prSet/>
      <dgm:spPr/>
      <dgm:t>
        <a:bodyPr/>
        <a:lstStyle/>
        <a:p>
          <a:endParaRPr lang="es-CO"/>
        </a:p>
      </dgm:t>
    </dgm:pt>
    <dgm:pt modelId="{01200403-E829-4CEB-9789-C3D33A48EA84}">
      <dgm:prSet phldrT="[Texto]"/>
      <dgm:spPr/>
      <dgm:t>
        <a:bodyPr/>
        <a:lstStyle/>
        <a:p>
          <a:r>
            <a:rPr lang="es-ES" dirty="0"/>
            <a:t>GUIAS CAM Y PAM</a:t>
          </a:r>
          <a:endParaRPr lang="es-CO" dirty="0"/>
        </a:p>
      </dgm:t>
    </dgm:pt>
    <dgm:pt modelId="{684B5FBB-63D9-4CD1-9BBB-60E290448903}" type="parTrans" cxnId="{73AE22BB-61B4-4231-B97C-680A48BF01DD}">
      <dgm:prSet/>
      <dgm:spPr/>
      <dgm:t>
        <a:bodyPr/>
        <a:lstStyle/>
        <a:p>
          <a:endParaRPr lang="es-CO"/>
        </a:p>
      </dgm:t>
    </dgm:pt>
    <dgm:pt modelId="{8C2358AE-5C93-4947-97BF-2468D3F9B9C2}" type="sibTrans" cxnId="{73AE22BB-61B4-4231-B97C-680A48BF01DD}">
      <dgm:prSet/>
      <dgm:spPr/>
      <dgm:t>
        <a:bodyPr/>
        <a:lstStyle/>
        <a:p>
          <a:endParaRPr lang="es-CO"/>
        </a:p>
      </dgm:t>
    </dgm:pt>
    <dgm:pt modelId="{E45A45CA-E302-4455-8144-78FC13479296}" type="pres">
      <dgm:prSet presAssocID="{E68B4D4D-5250-4F40-8E76-E402A7464708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C1ACD978-1290-48E3-92AD-69764FB19245}" type="pres">
      <dgm:prSet presAssocID="{E68B4D4D-5250-4F40-8E76-E402A7464708}" presName="ellipse" presStyleLbl="trBgShp" presStyleIdx="0" presStyleCnt="1"/>
      <dgm:spPr/>
    </dgm:pt>
    <dgm:pt modelId="{EDD82D70-D68E-414A-BAEB-818B92E431A5}" type="pres">
      <dgm:prSet presAssocID="{E68B4D4D-5250-4F40-8E76-E402A7464708}" presName="arrow1" presStyleLbl="fgShp" presStyleIdx="0" presStyleCnt="1"/>
      <dgm:spPr/>
    </dgm:pt>
    <dgm:pt modelId="{353D04BC-2BC2-4A10-BD94-9145B08CAB88}" type="pres">
      <dgm:prSet presAssocID="{E68B4D4D-5250-4F40-8E76-E402A7464708}" presName="rectangle" presStyleLbl="revTx" presStyleIdx="0" presStyleCnt="1" custLinFactNeighborY="58359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9F81C7E-D480-4C0A-B633-4EE3B304DF02}" type="pres">
      <dgm:prSet presAssocID="{B6AC9328-0588-4587-B08E-2427976B9738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62A4AD6-EC4F-492D-88CC-2A9821C8BE86}" type="pres">
      <dgm:prSet presAssocID="{387586C2-37F3-4736-8094-A2DC8DD7E314}" presName="item2" presStyleLbl="node1" presStyleIdx="1" presStyleCnt="3" custScaleX="112102" custLinFactNeighborX="-10049" custLinFactNeighborY="-38308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331D36B-3999-4134-B0A5-F63680083829}" type="pres">
      <dgm:prSet presAssocID="{01200403-E829-4CEB-9789-C3D33A48EA84}" presName="item3" presStyleLbl="node1" presStyleIdx="2" presStyleCnt="3" custLinFactNeighborX="24375" custLinFactNeighborY="-39769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B821556-F511-43AA-844F-AD1C00B14E08}" type="pres">
      <dgm:prSet presAssocID="{E68B4D4D-5250-4F40-8E76-E402A7464708}" presName="funnel" presStyleLbl="trAlignAcc1" presStyleIdx="0" presStyleCnt="1" custScaleX="100797" custScaleY="128875"/>
      <dgm:spPr/>
    </dgm:pt>
  </dgm:ptLst>
  <dgm:cxnLst>
    <dgm:cxn modelId="{2F0FF80F-E360-9F45-8F55-F80DFA1AD786}" type="presOf" srcId="{92EE3D51-314D-4D76-9127-A670243DF82B}" destId="{E331D36B-3999-4134-B0A5-F63680083829}" srcOrd="0" destOrd="0" presId="urn:microsoft.com/office/officeart/2005/8/layout/funnel1"/>
    <dgm:cxn modelId="{D7A09F0A-75DE-FF45-AEC5-A35EF16B5FE1}" type="presOf" srcId="{387586C2-37F3-4736-8094-A2DC8DD7E314}" destId="{B9F81C7E-D480-4C0A-B633-4EE3B304DF02}" srcOrd="0" destOrd="0" presId="urn:microsoft.com/office/officeart/2005/8/layout/funnel1"/>
    <dgm:cxn modelId="{94CF2697-A6DD-584E-9CEF-DB15DAA25A07}" type="presOf" srcId="{01200403-E829-4CEB-9789-C3D33A48EA84}" destId="{353D04BC-2BC2-4A10-BD94-9145B08CAB88}" srcOrd="0" destOrd="0" presId="urn:microsoft.com/office/officeart/2005/8/layout/funnel1"/>
    <dgm:cxn modelId="{7EE31028-84BD-1C44-86EC-9F451E703715}" type="presOf" srcId="{B6AC9328-0588-4587-B08E-2427976B9738}" destId="{A62A4AD6-EC4F-492D-88CC-2A9821C8BE86}" srcOrd="0" destOrd="0" presId="urn:microsoft.com/office/officeart/2005/8/layout/funnel1"/>
    <dgm:cxn modelId="{370A35C7-B201-4E15-B434-FAD9BCB8B4D9}" srcId="{E68B4D4D-5250-4F40-8E76-E402A7464708}" destId="{387586C2-37F3-4736-8094-A2DC8DD7E314}" srcOrd="2" destOrd="0" parTransId="{A3604268-63E7-4C34-A176-C3996E66493D}" sibTransId="{C7505BC4-1F50-4E6E-8BC5-1FB95484D50B}"/>
    <dgm:cxn modelId="{541AD0C6-D037-4FFB-BC72-8D864B0583F6}" srcId="{E68B4D4D-5250-4F40-8E76-E402A7464708}" destId="{92EE3D51-314D-4D76-9127-A670243DF82B}" srcOrd="0" destOrd="0" parTransId="{ACE63C5F-7873-46B8-8D47-5CE1EBB220D4}" sibTransId="{8CAC45B4-1CC3-403C-A0AC-0FDB545D97E2}"/>
    <dgm:cxn modelId="{2724CFBC-82F0-4E62-971E-7958ABB8A1F7}" srcId="{E68B4D4D-5250-4F40-8E76-E402A7464708}" destId="{B6AC9328-0588-4587-B08E-2427976B9738}" srcOrd="1" destOrd="0" parTransId="{44D29D1A-4C65-4C27-8BD0-948D60AC8BB8}" sibTransId="{E685FC10-E9AD-4745-BA04-E4CA16F2248A}"/>
    <dgm:cxn modelId="{F5D6D165-D053-4940-9076-5B8A5FACE173}" type="presOf" srcId="{E68B4D4D-5250-4F40-8E76-E402A7464708}" destId="{E45A45CA-E302-4455-8144-78FC13479296}" srcOrd="0" destOrd="0" presId="urn:microsoft.com/office/officeart/2005/8/layout/funnel1"/>
    <dgm:cxn modelId="{73AE22BB-61B4-4231-B97C-680A48BF01DD}" srcId="{E68B4D4D-5250-4F40-8E76-E402A7464708}" destId="{01200403-E829-4CEB-9789-C3D33A48EA84}" srcOrd="3" destOrd="0" parTransId="{684B5FBB-63D9-4CD1-9BBB-60E290448903}" sibTransId="{8C2358AE-5C93-4947-97BF-2468D3F9B9C2}"/>
    <dgm:cxn modelId="{1A458F97-94A4-EA4D-AF68-92579E5C0F76}" type="presParOf" srcId="{E45A45CA-E302-4455-8144-78FC13479296}" destId="{C1ACD978-1290-48E3-92AD-69764FB19245}" srcOrd="0" destOrd="0" presId="urn:microsoft.com/office/officeart/2005/8/layout/funnel1"/>
    <dgm:cxn modelId="{9BE2C949-C495-8C4C-AB57-12E151E3FC3F}" type="presParOf" srcId="{E45A45CA-E302-4455-8144-78FC13479296}" destId="{EDD82D70-D68E-414A-BAEB-818B92E431A5}" srcOrd="1" destOrd="0" presId="urn:microsoft.com/office/officeart/2005/8/layout/funnel1"/>
    <dgm:cxn modelId="{3E799FFA-2A1A-2A4C-9BFF-F510319D0036}" type="presParOf" srcId="{E45A45CA-E302-4455-8144-78FC13479296}" destId="{353D04BC-2BC2-4A10-BD94-9145B08CAB88}" srcOrd="2" destOrd="0" presId="urn:microsoft.com/office/officeart/2005/8/layout/funnel1"/>
    <dgm:cxn modelId="{06921EBA-568C-F647-A868-8867CCD394A1}" type="presParOf" srcId="{E45A45CA-E302-4455-8144-78FC13479296}" destId="{B9F81C7E-D480-4C0A-B633-4EE3B304DF02}" srcOrd="3" destOrd="0" presId="urn:microsoft.com/office/officeart/2005/8/layout/funnel1"/>
    <dgm:cxn modelId="{06A253D0-AA1C-4A4A-BF37-83D03EDED06A}" type="presParOf" srcId="{E45A45CA-E302-4455-8144-78FC13479296}" destId="{A62A4AD6-EC4F-492D-88CC-2A9821C8BE86}" srcOrd="4" destOrd="0" presId="urn:microsoft.com/office/officeart/2005/8/layout/funnel1"/>
    <dgm:cxn modelId="{4F968753-0D86-F248-A926-C90B254BFC52}" type="presParOf" srcId="{E45A45CA-E302-4455-8144-78FC13479296}" destId="{E331D36B-3999-4134-B0A5-F63680083829}" srcOrd="5" destOrd="0" presId="urn:microsoft.com/office/officeart/2005/8/layout/funnel1"/>
    <dgm:cxn modelId="{8D26C97B-B086-334C-B97A-80AB8A0C5C66}" type="presParOf" srcId="{E45A45CA-E302-4455-8144-78FC13479296}" destId="{6B821556-F511-43AA-844F-AD1C00B14E08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BEAA1C-F41A-4948-99DD-903FCCC5655E}">
      <dsp:nvSpPr>
        <dsp:cNvPr id="0" name=""/>
        <dsp:cNvSpPr/>
      </dsp:nvSpPr>
      <dsp:spPr>
        <a:xfrm>
          <a:off x="302501" y="0"/>
          <a:ext cx="8669867" cy="541866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850E43-DA80-4D38-B3C5-9E3C4B0F7742}">
      <dsp:nvSpPr>
        <dsp:cNvPr id="0" name=""/>
        <dsp:cNvSpPr/>
      </dsp:nvSpPr>
      <dsp:spPr>
        <a:xfrm>
          <a:off x="1156483" y="4029320"/>
          <a:ext cx="199406" cy="19940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E1EB0C-1EDA-450A-A649-0BBE415A4851}">
      <dsp:nvSpPr>
        <dsp:cNvPr id="0" name=""/>
        <dsp:cNvSpPr/>
      </dsp:nvSpPr>
      <dsp:spPr>
        <a:xfrm>
          <a:off x="1256186" y="4129024"/>
          <a:ext cx="1135752" cy="1289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662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500" kern="1200" dirty="0"/>
        </a:p>
      </dsp:txBody>
      <dsp:txXfrm>
        <a:off x="1256186" y="4129024"/>
        <a:ext cx="1135752" cy="1289642"/>
      </dsp:txXfrm>
    </dsp:sp>
    <dsp:sp modelId="{45DA5200-4850-4808-9846-B5E9F745CA52}">
      <dsp:nvSpPr>
        <dsp:cNvPr id="0" name=""/>
        <dsp:cNvSpPr/>
      </dsp:nvSpPr>
      <dsp:spPr>
        <a:xfrm>
          <a:off x="2235881" y="2992187"/>
          <a:ext cx="312115" cy="312115"/>
        </a:xfrm>
        <a:prstGeom prst="ellips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F9D175-5490-4AA7-BCC9-26A23C1EA659}">
      <dsp:nvSpPr>
        <dsp:cNvPr id="0" name=""/>
        <dsp:cNvSpPr/>
      </dsp:nvSpPr>
      <dsp:spPr>
        <a:xfrm>
          <a:off x="2391939" y="3148245"/>
          <a:ext cx="1439197" cy="2270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383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500" kern="1200"/>
        </a:p>
      </dsp:txBody>
      <dsp:txXfrm>
        <a:off x="2391939" y="3148245"/>
        <a:ext cx="1439197" cy="2270421"/>
      </dsp:txXfrm>
    </dsp:sp>
    <dsp:sp modelId="{64B03220-316E-4927-96D3-2B0574B549B8}">
      <dsp:nvSpPr>
        <dsp:cNvPr id="0" name=""/>
        <dsp:cNvSpPr/>
      </dsp:nvSpPr>
      <dsp:spPr>
        <a:xfrm>
          <a:off x="3623060" y="2165299"/>
          <a:ext cx="416153" cy="416153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FA5706-3E91-4FB4-88B3-F8FBE3BF12BB}">
      <dsp:nvSpPr>
        <dsp:cNvPr id="0" name=""/>
        <dsp:cNvSpPr/>
      </dsp:nvSpPr>
      <dsp:spPr>
        <a:xfrm>
          <a:off x="3831137" y="2373376"/>
          <a:ext cx="1673284" cy="3045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511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500" kern="1200" dirty="0"/>
        </a:p>
      </dsp:txBody>
      <dsp:txXfrm>
        <a:off x="3831137" y="2373376"/>
        <a:ext cx="1673284" cy="3045290"/>
      </dsp:txXfrm>
    </dsp:sp>
    <dsp:sp modelId="{AF045212-82B2-418B-84BA-460313624B6A}">
      <dsp:nvSpPr>
        <dsp:cNvPr id="0" name=""/>
        <dsp:cNvSpPr/>
      </dsp:nvSpPr>
      <dsp:spPr>
        <a:xfrm>
          <a:off x="5235655" y="1519394"/>
          <a:ext cx="537531" cy="537531"/>
        </a:xfrm>
        <a:prstGeom prst="ellips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65888-F26C-4204-9047-0CF4B09A3724}">
      <dsp:nvSpPr>
        <dsp:cNvPr id="0" name=""/>
        <dsp:cNvSpPr/>
      </dsp:nvSpPr>
      <dsp:spPr>
        <a:xfrm>
          <a:off x="5504421" y="1788160"/>
          <a:ext cx="1733973" cy="3630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827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500" kern="1200"/>
        </a:p>
      </dsp:txBody>
      <dsp:txXfrm>
        <a:off x="5504421" y="1788160"/>
        <a:ext cx="1733973" cy="3630506"/>
      </dsp:txXfrm>
    </dsp:sp>
    <dsp:sp modelId="{7044FE94-DB95-41D7-A876-B89842013E25}">
      <dsp:nvSpPr>
        <dsp:cNvPr id="0" name=""/>
        <dsp:cNvSpPr/>
      </dsp:nvSpPr>
      <dsp:spPr>
        <a:xfrm>
          <a:off x="6895935" y="1088068"/>
          <a:ext cx="684919" cy="684919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71342B-A7F5-438A-A922-2C10582D7E91}">
      <dsp:nvSpPr>
        <dsp:cNvPr id="0" name=""/>
        <dsp:cNvSpPr/>
      </dsp:nvSpPr>
      <dsp:spPr>
        <a:xfrm>
          <a:off x="7238395" y="1430528"/>
          <a:ext cx="1733973" cy="3988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925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6500" kern="1200" dirty="0"/>
        </a:p>
      </dsp:txBody>
      <dsp:txXfrm>
        <a:off x="7238395" y="1430528"/>
        <a:ext cx="1733973" cy="3988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CD978-1290-48E3-92AD-69764FB19245}">
      <dsp:nvSpPr>
        <dsp:cNvPr id="0" name=""/>
        <dsp:cNvSpPr/>
      </dsp:nvSpPr>
      <dsp:spPr>
        <a:xfrm>
          <a:off x="790034" y="467831"/>
          <a:ext cx="2887096" cy="1002650"/>
        </a:xfrm>
        <a:prstGeom prst="ellipse">
          <a:avLst/>
        </a:prstGeom>
        <a:solidFill>
          <a:schemeClr val="accent4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D82D70-D68E-414A-BAEB-818B92E431A5}">
      <dsp:nvSpPr>
        <dsp:cNvPr id="0" name=""/>
        <dsp:cNvSpPr/>
      </dsp:nvSpPr>
      <dsp:spPr>
        <a:xfrm>
          <a:off x="1958301" y="2922981"/>
          <a:ext cx="559514" cy="358089"/>
        </a:xfrm>
        <a:prstGeom prst="down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3D04BC-2BC2-4A10-BD94-9145B08CAB88}">
      <dsp:nvSpPr>
        <dsp:cNvPr id="0" name=""/>
        <dsp:cNvSpPr/>
      </dsp:nvSpPr>
      <dsp:spPr>
        <a:xfrm>
          <a:off x="895223" y="3209453"/>
          <a:ext cx="2685670" cy="671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/>
            <a:t>GUIAS CAM Y PAM</a:t>
          </a:r>
          <a:endParaRPr lang="es-CO" sz="2300" kern="1200" dirty="0"/>
        </a:p>
      </dsp:txBody>
      <dsp:txXfrm>
        <a:off x="895223" y="3209453"/>
        <a:ext cx="2685670" cy="671417"/>
      </dsp:txXfrm>
    </dsp:sp>
    <dsp:sp modelId="{B9F81C7E-D480-4C0A-B633-4EE3B304DF02}">
      <dsp:nvSpPr>
        <dsp:cNvPr id="0" name=""/>
        <dsp:cNvSpPr/>
      </dsp:nvSpPr>
      <dsp:spPr>
        <a:xfrm>
          <a:off x="1839684" y="1547918"/>
          <a:ext cx="1007126" cy="100712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IDIGER</a:t>
          </a:r>
          <a:endParaRPr lang="es-CO" sz="1800" kern="1200" dirty="0"/>
        </a:p>
      </dsp:txBody>
      <dsp:txXfrm>
        <a:off x="1987174" y="1695408"/>
        <a:ext cx="712146" cy="712146"/>
      </dsp:txXfrm>
    </dsp:sp>
    <dsp:sp modelId="{A62A4AD6-EC4F-492D-88CC-2A9821C8BE86}">
      <dsp:nvSpPr>
        <dsp:cNvPr id="0" name=""/>
        <dsp:cNvSpPr/>
      </dsp:nvSpPr>
      <dsp:spPr>
        <a:xfrm>
          <a:off x="956882" y="406539"/>
          <a:ext cx="1129009" cy="1007126"/>
        </a:xfrm>
        <a:prstGeom prst="ellipse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b="1" kern="1200" dirty="0"/>
            <a:t>ARL y </a:t>
          </a:r>
          <a:r>
            <a:rPr lang="es-ES" sz="1400" b="1" kern="1200" dirty="0"/>
            <a:t>FASECOLDA</a:t>
          </a:r>
          <a:endParaRPr lang="es-CO" sz="1300" b="1" kern="1200" dirty="0"/>
        </a:p>
      </dsp:txBody>
      <dsp:txXfrm>
        <a:off x="1122222" y="554029"/>
        <a:ext cx="798329" cy="712146"/>
      </dsp:txXfrm>
    </dsp:sp>
    <dsp:sp modelId="{E331D36B-3999-4134-B0A5-F63680083829}">
      <dsp:nvSpPr>
        <dsp:cNvPr id="0" name=""/>
        <dsp:cNvSpPr/>
      </dsp:nvSpPr>
      <dsp:spPr>
        <a:xfrm>
          <a:off x="2394023" y="148324"/>
          <a:ext cx="1007126" cy="1007126"/>
        </a:xfrm>
        <a:prstGeom prst="ellips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CAM</a:t>
          </a:r>
          <a:endParaRPr lang="es-CO" sz="1800" kern="1200" dirty="0"/>
        </a:p>
      </dsp:txBody>
      <dsp:txXfrm>
        <a:off x="2541513" y="295814"/>
        <a:ext cx="712146" cy="712146"/>
      </dsp:txXfrm>
    </dsp:sp>
    <dsp:sp modelId="{6B821556-F511-43AA-844F-AD1C00B14E08}">
      <dsp:nvSpPr>
        <dsp:cNvPr id="0" name=""/>
        <dsp:cNvSpPr/>
      </dsp:nvSpPr>
      <dsp:spPr>
        <a:xfrm>
          <a:off x="658931" y="-17156"/>
          <a:ext cx="3158254" cy="323041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99625-4848-460B-BD36-D09462EF729A}" type="datetimeFigureOut">
              <a:rPr lang="en-US" smtClean="0"/>
              <a:t>9/30/20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1C9A1-4CFB-4366-8395-F8C54B0715C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8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517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05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820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71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10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779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40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77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O" altLang="es-CO" dirty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9916A99-03EF-4E98-B31B-399D8355F4FA}" type="slidenum">
              <a:rPr lang="es-CO" altLang="es-CO">
                <a:latin typeface="Calibri" pitchFamily="34" charset="0"/>
              </a:rPr>
              <a:pPr/>
              <a:t>26</a:t>
            </a:fld>
            <a:endParaRPr lang="es-CO" altLang="es-CO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8347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O" altLang="es-CO" dirty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9916A99-03EF-4E98-B31B-399D8355F4FA}" type="slidenum">
              <a:rPr lang="es-CO" altLang="es-CO">
                <a:latin typeface="Calibri" pitchFamily="34" charset="0"/>
              </a:rPr>
              <a:pPr/>
              <a:t>27</a:t>
            </a:fld>
            <a:endParaRPr lang="es-CO" altLang="es-CO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881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O" altLang="es-CO" dirty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9916A99-03EF-4E98-B31B-399D8355F4FA}" type="slidenum">
              <a:rPr lang="es-CO" altLang="es-CO">
                <a:latin typeface="Calibri" pitchFamily="34" charset="0"/>
              </a:rPr>
              <a:pPr/>
              <a:t>29</a:t>
            </a:fld>
            <a:endParaRPr lang="es-CO" altLang="es-CO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3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329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O" altLang="es-CO" dirty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9916A99-03EF-4E98-B31B-399D8355F4FA}" type="slidenum">
              <a:rPr lang="es-CO" altLang="es-CO">
                <a:latin typeface="Calibri" pitchFamily="34" charset="0"/>
              </a:rPr>
              <a:pPr/>
              <a:t>30</a:t>
            </a:fld>
            <a:endParaRPr lang="es-CO" altLang="es-CO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3098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CO" altLang="es-CO" dirty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9916A99-03EF-4E98-B31B-399D8355F4FA}" type="slidenum">
              <a:rPr lang="es-CO" altLang="es-CO">
                <a:latin typeface="Calibri" pitchFamily="34" charset="0"/>
              </a:rPr>
              <a:pPr/>
              <a:t>31</a:t>
            </a:fld>
            <a:endParaRPr lang="es-CO" altLang="es-CO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771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92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5646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545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535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858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521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988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29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922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445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437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763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833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759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01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922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062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08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540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906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08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4FD0C24-167F-B145-B4F9-BBEC676C2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B293AB8-AD8F-1B43-BE33-C16362734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1652EC-1CCB-8E4F-8ACD-06BAE1B8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C1681CF-A43D-8540-95CD-A507ED4DC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44D847E-1CCA-9848-87C8-F06853EC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3958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CE36F18-80EF-E649-B52C-8108A3D2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B0DF9C4-EFC2-F94F-8475-F72D83600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C6C1CBE-D8A2-784C-AC55-30CFEC83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B59AB80-F0B2-094C-A813-67B31C0E7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5F2EE36-F5DA-A14C-ADE7-2F2B6145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26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358BDE17-F533-B342-A639-6968DAB53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D628A0CD-F77B-8041-89A2-8A25A9999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443C410-3AF6-2148-B3BD-DE765BD94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36FCA7B-3830-CE48-B62A-59C8D53DC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FEE7902-F9B3-FC40-88BC-6CFF48D9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867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2D01A4-BB75-DB45-86D2-2EC80A22A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AB84C4D2-DAA0-A64C-9A77-CED320AF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5017C70-F5CC-B544-989D-A691AD0E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779CADF-5EF1-8145-9E25-DB3A78C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2B07AFE-6B89-004D-986D-FB9607FF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1482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1460EDA-136B-8440-9376-CE41C1F01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35FE297-486B-804B-A1AB-B75B3085B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12AE49-76A9-124A-9926-B905B314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131DEA0-D3C3-4646-94A1-C1D4D7AD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CA640B2-2518-A04F-810E-E3D0543B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381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1D365F5-71A9-9A46-A309-783116DAA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468C4DC-D519-9F48-92D6-A8EBB5DF5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7E0FA81-182E-C944-99A8-8697DDF6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4CAF65B-1F73-AA45-A1C7-B513C443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EC89808-BBEA-5042-8487-4E748A7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34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A6D5B-6389-1D40-8E17-6471B55E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93DD796-7685-4744-8052-02105E5F9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595A3E1-B7E1-CB49-BA55-6EDF25B0E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4111C325-0EB2-F443-9991-23DDD995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A446A63-5622-774E-83E9-517F501C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11F347-8049-BE40-A2D6-C60778DFC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52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8FA4417-C076-AD42-8587-CA4081AA2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50C4775-2E52-FD4B-B12F-5FA6A5F0C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59E229C-C119-1047-BF98-5BCB1D4B1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DD9B2C31-B3AB-0549-92FE-F27AB811F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CDF3955A-3D24-FD47-A5E2-9D1F536B3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6DEA1F3-99EB-044D-8400-9AAA57E0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2FB4FB2F-4D09-E04A-8CD8-9A5765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D41F75BB-4C15-AD45-BB20-3E3C927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1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FCC9C0F-0734-2240-B232-7A98D25F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155D08A9-2571-3F45-8C78-68F7B14E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1ED80B77-F681-674E-ADF9-8F459662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80B571C-314E-954F-9B09-33E3E8DA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5393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40B0B7E8-B2E7-8F4E-9750-6B66C93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3596092-8D11-A244-98A0-2193E17D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038E2DE-34F1-4741-B965-4F67A08C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122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C1B73EF-7D33-2F40-8C06-E3E5C002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1E0D3DF-70CA-8A47-966A-39259CFD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954151-91DA-1347-A2AC-AAF4A2B4B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64AC970E-0BCC-174F-BAEB-7421F934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F2E5BEF-8DBF-F44B-91AB-0D1990DD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5FFE74D4-4F44-1243-9E85-DF27038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977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F5DBAD-94CD-9840-8B46-BC7E85F9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C52322F-04F9-544E-B149-93B43F506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DA817AC-4AC7-DF4F-8316-5ED8007F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917DF28-6046-E54B-9A1C-DF61EC80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F435D11-EFAA-6844-8149-0D152E3F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4125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B8F445-C571-BD46-9EC5-253234875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1E19736-454A-EE4A-AFC3-B8E90FD40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B5BF52A-2B45-0140-BC8B-B50177347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A21223E-01DD-654A-A43D-66483F47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9E321EB-8F4A-7247-9BC9-A1781107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E343380-C46C-D741-B89A-EA9CA3D1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00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C029A9-AC33-1B48-8527-02416CB8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09A45B2-AFB5-054A-BCDC-26EE248E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4677DA9-33B4-9E45-870D-F1FD11A76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9E60B91-FF9D-CB45-9EBF-9F955C28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57A6E61-6BA4-6341-9BB7-BA83A77D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452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0E0CC68-EC10-1E4E-A85A-48E72FBA5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6FEC05D-2A2D-364E-B3D0-B760CCB22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B202AB1-8A79-9049-9C94-189D24EF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EB65300-8AC6-6E49-B2A1-47AF0471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3ADBF72-B314-6343-A3C5-00F5A72D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85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0658457-A015-E543-A09B-BC4700ADE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2EFB566-BCC7-FC4F-A3A3-4B0C35A18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609BD49-C3A8-4E4E-8C81-EAAE795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A83026-F14A-2542-A753-DEF4ACA2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40B2736-D036-B742-89F5-53288BE5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339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83E7252-1406-5048-905A-083501009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7A889B3-9E96-CA48-8E6C-43BB01975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698DB2C-A223-D041-A340-41C181FE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3DF3B9B-F89B-E845-AE20-E57CD9AD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89F0281-B5D4-0344-A63C-C996B66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7200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C79FBB2-9D8B-1940-B655-C96256D3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CF9CEDB-5F46-1F40-AD44-DC5184225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C5C5940-EF08-FA48-AC3E-10F8FD3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A1E9756-3C31-1547-83A3-10C869C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905B97B-7582-AD41-A12B-AC6E138A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70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6D0484A-E593-7543-8A90-99360DBF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C8271A7-A529-0B42-AC57-7C15A3408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F7F1E7CF-4333-3248-85BA-7CB69082B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0CC1DBD1-6DA1-D542-893F-3B00FD01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FCB3DF9-BA77-274D-B636-21F08D86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9D6D6E9-36EA-7B47-934C-8514A2BA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7096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DBFCC4B-EDE6-374A-8E3A-C783D77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7BA879D-495C-6146-9654-A8E35F9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D31DDA5-9727-FA44-8B51-17CC5AA01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D34399B-E042-124F-8593-4E3A0B74D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2F3C28CD-8CAC-844E-9A81-BA58E7A3F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2AF7A003-272D-FF4C-8BF5-48EBC799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DADD4C57-3354-B249-A063-F4569B7C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269BDA48-F83C-E648-AFC1-D2B53454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061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42028D-2310-E64D-A5B6-750B2196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FEA1BE78-5726-D342-B57E-68A0F5C7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69BB645D-8DF5-744A-A6A8-BC52023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AA57EA31-EBF2-3345-9F86-0896DBA92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631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EF14B21F-9D57-F649-B24F-02A381D88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19A46CA-4BC0-134F-9547-F5E8C18E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3E25BF6-E6F1-994B-B6AD-BE03AA50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79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F0BE652-FC2C-DD46-820E-A168900D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FE5A464-56B8-C24D-A988-C1CB29DEA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4EA2583-2A14-9B40-A308-85F8BF4C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274B7A4-36FA-4D4B-9166-E0BE521E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E0D10C2-8F0A-D94E-9635-799288A7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829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73699F-54EF-D04C-A631-7ED07B60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E73561B-9669-8047-87E9-8BA49BD91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65F1EDF-AAD8-834B-9E27-7FCB9E489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F4AC7B2-4AAA-274E-986B-0B23675A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FF0F9AE-61C9-0040-B40B-82DDAC9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299CE11-9CFD-A548-BFBB-5BE7424EC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0048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A463F2-AC4D-684E-86C3-CC7EEEA5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84A1786C-8F8C-F744-8E1B-F1BB01AAC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EEEFEE0-ED83-824F-AB86-2C89CE1EE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2375057-37AB-504B-AC55-3CDFD4C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DC8E08F-052B-C14F-A61E-14ACBF55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FF0AA7E-361B-1E42-AE4B-B77F40C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788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4440CC4-2494-4142-A8CB-8A561542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3611625-4B11-8948-B9A9-84C517466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49A22A1-E451-A74B-86E7-CFE27490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78028C4-9C2F-AC4B-AF31-33471C51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9F6CACB-1A2B-0944-B274-8B3F8356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398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F9B70974-BEED-2E47-AE4B-6746DB25C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DF29514-486E-ED42-8D59-FB1AEAEBE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F416B7-B6FA-FD47-9FAE-DADA261B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DB59DA-3404-964A-B580-7A5D49FC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DE1AA7-5822-9842-9AE6-E3B21BC0B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820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649818" y="5548314"/>
            <a:ext cx="10852149" cy="3651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sz="1800" dirty="0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13"/>
          </p:nvPr>
        </p:nvSpPr>
        <p:spPr>
          <a:xfrm>
            <a:off x="649394" y="293956"/>
            <a:ext cx="10852748" cy="5620041"/>
          </a:xfrm>
        </p:spPr>
        <p:txBody>
          <a:bodyPr/>
          <a:lstStyle/>
          <a:p>
            <a:pPr lvl="0"/>
            <a:endParaRPr lang="es-CO" noProof="0" dirty="0"/>
          </a:p>
        </p:txBody>
      </p:sp>
      <p:sp>
        <p:nvSpPr>
          <p:cNvPr id="4" name="Marcador de fecha 1"/>
          <p:cNvSpPr>
            <a:spLocks noGrp="1"/>
          </p:cNvSpPr>
          <p:nvPr>
            <p:ph type="dt" sz="half" idx="14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38CA44-9DD3-9A4B-AEC8-203D91ABC318}" type="datetimeFigureOut">
              <a:rPr lang="es-CO"/>
              <a:pPr>
                <a:defRPr/>
              </a:pPr>
              <a:t>30/09/20</a:t>
            </a:fld>
            <a:endParaRPr lang="es-CO" dirty="0"/>
          </a:p>
        </p:txBody>
      </p:sp>
      <p:sp>
        <p:nvSpPr>
          <p:cNvPr id="5" name="Marcador de pie de página 2"/>
          <p:cNvSpPr>
            <a:spLocks noGrp="1"/>
          </p:cNvSpPr>
          <p:nvPr>
            <p:ph type="ftr" sz="quarter" idx="15"/>
          </p:nvPr>
        </p:nvSpPr>
        <p:spPr>
          <a:xfrm>
            <a:off x="7387167" y="5548314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CO" dirty="0"/>
          </a:p>
        </p:txBody>
      </p:sp>
      <p:sp>
        <p:nvSpPr>
          <p:cNvPr id="7" name="Marcador de número de diapositiva 3"/>
          <p:cNvSpPr>
            <a:spLocks noGrp="1"/>
          </p:cNvSpPr>
          <p:nvPr>
            <p:ph type="sldNum" sz="quarter" idx="16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8F46226F-F7DD-804B-B0EB-3082AC4DB47A}" type="slidenum">
              <a:rPr lang="es-CO"/>
              <a:pPr>
                <a:defRPr/>
              </a:pPr>
              <a:t>‹Nr.›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79076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B2C34F3-1D79-D84C-9AEE-5BBF4FC3F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15A18B5-B6DE-3442-A8E8-34153439C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20E8004-FA3F-6047-89C1-826FC1AFF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A2C1ABB-C8A2-5140-BB12-5BC3DC87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F35601D-3853-C544-B491-50442F4D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254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4F1C307-0F71-404F-B0CB-0ABFAE2F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F1F5C31-F2B1-4748-B866-556E723E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8A2EE51-23AD-2F46-A112-FEB8F804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FAED685-0B81-9A4C-B527-72240FE0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421B6F-AB0D-6148-928D-8966BC3D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6014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C799E2B-31D4-F94C-A867-885B00460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77E108F-2FD5-7A46-A6A7-BD4176C2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9FDDA8F-629D-8E47-AB30-9AE97FC8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7727F3A-5A2A-7846-86A1-A4DB17C4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8B0E564-8F2A-2141-948E-FD3DC805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051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74FAF2-2194-804F-8BDF-3383F1ADE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F4264D5-4C9C-1048-9DA2-452047880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43D34F48-BECA-0349-8414-90A6CD918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B1FC567-B0F9-EB4E-A647-772BCF01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D84422F-3042-2B41-B17F-99F38858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E6FC0C4-5C3C-F24D-B47C-5558102F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30679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A9D3248-FF3E-BC4D-89AB-C18ED5DA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945B2B0-8FE7-C34A-B199-26A251EF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6D08922-55F3-1745-9477-CB901720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D721245-2F61-BB48-99ED-5720EB37F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F6BE6623-E43E-3D44-B0BA-B9627DC0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4AFCAE11-DA24-1249-98A4-8F1DCF21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C63EF1C3-17F6-8244-AB3C-963FD8B5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A4FDD0D8-1BC8-1442-A9AE-CEDB178C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72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9133DB-267F-6440-A9EA-834BDB8A2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623C085-F597-3846-99B9-822E2D4E3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9A2B1AD-BA4D-4845-8382-FF63FC0BB8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914D61F-0A80-5542-9B39-DD3E9864C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6EDBF577-D36D-C34E-AFBB-38DF03859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04669C8-0817-FD44-9DDA-D0C72ABBF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3084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B8EAF63-F738-8946-821D-352D5331B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6317392-E7A8-DB4C-AAF5-BFA7F6B4D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B60C4A43-D2A2-EA43-905B-14BC4F47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09536F6-44A9-6847-9569-D1698944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57508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86471124-C91C-9341-A1CA-2AC330A7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75CFC1CA-5326-B048-BE88-4AB578D77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BE6F345-66AC-3B45-843D-C34455BB7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54856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1A5454-62AA-CD42-ABE3-836FE155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890FEE8-835D-FD43-AD4E-AF826448C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0437696-D71E-0947-9280-8F88F311F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D3C3EB6-9EDD-BB41-BF80-8D0E65F4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E09ABD9-6BC7-EB45-9DB8-D3A7E15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6A0B4F6-A04D-7744-A7B2-7592E5F1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902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8FDED05-065B-7D4E-9B15-AB398F15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6B31E21D-6D12-4940-8721-66E89C670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962128A-10BC-274E-84CD-ACF4A7B66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9576213-9C1F-DF40-880C-7AF50B3B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0658CF2C-1E8B-734D-A59B-8F00AC2A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F8D5588-6354-CD45-AA9B-82324D4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9165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7E6D0F5-1053-DC4E-B29A-0333ADDE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8052792-7016-9F47-8363-6133D41A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5AEC138-E032-734D-9AD1-71883FA9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D03A168-89DD-F94C-9244-FD2D2CAA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03A0CC0-B7CC-7949-BBD1-8398A9EA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5664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6315AC2-CC28-414E-BDA7-EB66263F7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FA601D2-6375-8F47-B15F-038C9C4C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AF89727-371F-0249-9AD7-9A646AA24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30671EB-BA13-F54F-9F81-67399731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23C1E0D-329F-D645-973C-11FBD543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30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89259DF-C816-9B45-85F4-08855BEA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ED9A20E1-5EA8-3C47-BDE5-7FC578C71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D3B6109-B236-FB42-85DD-0C4173E50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192C8E4-A9D4-BB43-AC9B-FD4E9A568F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D56877E3-676B-634E-A327-5861B3B051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240C7B1-B1A8-2F49-BCE3-E53BA39E9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6D6F006C-D7FA-F24E-9383-3F6739C7C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6E2A790-5183-8A47-8137-4E49A8E3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52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4725462-F434-5E4D-9251-A11200E3F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A08CDEA3-04C0-0B40-9C0A-265EF455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A106C06D-282F-7442-A661-4EDE14E7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80B7B0A8-C493-F545-9F44-5D2BD5DE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765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D6C2B615-E770-3A49-8440-0F4C5765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8946A10-5A70-A645-9935-73D55DD8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7271BA7-AD8F-A645-AB7C-3D7FA5B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558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91143A0-D68E-6B4F-88A9-AF7970B5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64BCEEF-EB42-494E-99EC-180958B38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88AC344-3737-624A-AE8F-BECF16215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1A94C89-3FAF-9E42-A79D-82E04754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4A0F559-7D62-1B43-BA2B-2F9093E7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9FEEFBF-6FA7-4E4E-9948-42F4A04C3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423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ACCFC39-2FDD-AC4E-A7A0-01BFB4FA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E2516379-4105-4E4F-A2A4-2F85EFF460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11C6A5C-A1CA-4A47-BDAB-86BFC7978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9D5B0ED0-B9F3-8D49-B7E4-9F95B7B81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9358A26-95A0-5242-B6DE-04908806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09DB431-5293-3949-9517-8F85294A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836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14" Type="http://schemas.openxmlformats.org/officeDocument/2006/relationships/image" Target="../media/image3.jp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017BC423-F75A-DC46-A282-E307F8678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9EEDFA14-0A5E-FF41-BE2D-79232B5CF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4E1B1CC-02BC-794E-9A22-91B040E1CB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3D647-BA8E-114D-A7CC-C56E98786189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1C4B283-74A9-D545-853F-EE7F58768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5EDD63F-BE4F-2943-B767-9BF30B483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A2DA-92D0-4A4B-82E0-526465EB69D5}" type="slidenum">
              <a:rPr lang="es-CO" smtClean="0"/>
              <a:t>‹Nr.›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D31A4FB-D8BE-474C-9CA4-C2F67369303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0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60BCE512-FC2E-704C-AB8F-A4363B38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0231A70-0B69-4547-BF4D-D22AF57D5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48075A5-8050-DD44-9716-9345C2BC8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B59E8-8B59-1649-81C0-F67E8F1E2FA2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687473F-6D7E-E745-841B-D4C9586F6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1E90FBD-4CA3-1648-B17E-772FCEA3E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1E9A8-A42A-A94B-9118-0C618D240254}" type="slidenum">
              <a:rPr lang="es-CO" smtClean="0"/>
              <a:t>‹Nr.›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79064E1-3D74-CA49-862F-DB4F2B09EB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19C60DC0-F1C8-C443-B5A5-842F7259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2696A923-89E6-2443-B146-B6FA741CC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7B0CA98-77D4-644D-BDA8-D3EC2BAEA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EB28-4BF3-EE41-BD64-06D9F06B4123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7CC5FCB-C4D6-C244-A263-49E4C772C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9581C97-D740-A84D-9942-32EFAB68D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454C-FC01-0E4D-8CD8-54A9CA5D61B2}" type="slidenum">
              <a:rPr lang="es-CO" smtClean="0"/>
              <a:t>‹Nr.›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830E190B-D947-C941-9471-37FFAA34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35E2A6F-B397-844E-8748-1B3B5489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F406F38-D6AF-3B45-9F9C-7B1B234D4D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49F3-84B4-4C45-ABEC-589A87BA059A}" type="datetimeFigureOut">
              <a:rPr lang="es-CO" smtClean="0"/>
              <a:t>30/09/20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875FB8F-F35C-0E40-8C85-945145BF5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905FAC-AC91-F142-9563-3C964552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0676-6D56-BA4C-9677-6A423D71F4E9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25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g"/><Relationship Id="rId5" Type="http://schemas.openxmlformats.org/officeDocument/2006/relationships/image" Target="../media/image18.jp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5" Type="http://schemas.openxmlformats.org/officeDocument/2006/relationships/image" Target="../media/image21.jp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hyperlink" Target="https://www.sire.gov.co/web/sab" TargetMode="External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2.png"/><Relationship Id="rId3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35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6.png"/><Relationship Id="rId5" Type="http://schemas.openxmlformats.org/officeDocument/2006/relationships/chart" Target="../charts/chart8.xml"/><Relationship Id="rId6" Type="http://schemas.openxmlformats.org/officeDocument/2006/relationships/chart" Target="../charts/chart9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chart" Target="../charts/chart10.xml"/><Relationship Id="rId5" Type="http://schemas.openxmlformats.org/officeDocument/2006/relationships/chart" Target="../charts/chart11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chart" Target="../charts/chart12.xml"/><Relationship Id="rId5" Type="http://schemas.openxmlformats.org/officeDocument/2006/relationships/chart" Target="../charts/chart13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chart" Target="../charts/chart14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image" Target="../media/image41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42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4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44.png"/><Relationship Id="rId3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4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4.xml"/><Relationship Id="rId2" Type="http://schemas.openxmlformats.org/officeDocument/2006/relationships/diagramData" Target="../diagrams/data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chart" Target="../charts/chart1.xml"/><Relationship Id="rId6" Type="http://schemas.openxmlformats.org/officeDocument/2006/relationships/chart" Target="../charts/chart2.xml"/><Relationship Id="rId7" Type="http://schemas.openxmlformats.org/officeDocument/2006/relationships/chart" Target="../charts/chart3.xml"/><Relationship Id="rId8" Type="http://schemas.openxmlformats.org/officeDocument/2006/relationships/chart" Target="../charts/chart4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chart" Target="../charts/chart5.xml"/><Relationship Id="rId6" Type="http://schemas.openxmlformats.org/officeDocument/2006/relationships/chart" Target="../charts/chart6.xml"/><Relationship Id="rId7" Type="http://schemas.openxmlformats.org/officeDocument/2006/relationships/chart" Target="../charts/chart7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31DE9A87-C2F6-7B46-BB0A-DDFD639A9841}"/>
              </a:ext>
            </a:extLst>
          </p:cNvPr>
          <p:cNvSpPr txBox="1">
            <a:spLocks/>
          </p:cNvSpPr>
          <p:nvPr/>
        </p:nvSpPr>
        <p:spPr>
          <a:xfrm>
            <a:off x="177596" y="2050214"/>
            <a:ext cx="7998941" cy="11443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Octava </a:t>
            </a:r>
            <a:r>
              <a:rPr lang="es-MX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Mesa de Trabajo para el Manejo de Emergencias y Desastres</a:t>
            </a:r>
            <a:endParaRPr lang="es-CO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595" y="6121812"/>
            <a:ext cx="2928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 septiembre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s-CO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83638" y="3736274"/>
            <a:ext cx="6588000" cy="3853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83638" y="3295259"/>
            <a:ext cx="6588000" cy="3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5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072" y="1575921"/>
            <a:ext cx="3586628" cy="523084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138" y="1575921"/>
            <a:ext cx="3896934" cy="52349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16" y="1583432"/>
            <a:ext cx="4119619" cy="522333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"/>
            <a:ext cx="12192000" cy="902584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0" y="92633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297637" y="1057653"/>
            <a:ext cx="10336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Distribución espacial de las </a:t>
            </a:r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precipitaciones 2019</a:t>
            </a:r>
            <a:endParaRPr lang="es-CO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Escenario de Riesgo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8546427" y="2177937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Dic 2019</a:t>
            </a:r>
            <a:endParaRPr lang="es-CO" dirty="0"/>
          </a:p>
        </p:txBody>
      </p:sp>
      <p:sp>
        <p:nvSpPr>
          <p:cNvPr id="16" name="CuadroTexto 15"/>
          <p:cNvSpPr txBox="1"/>
          <p:nvPr/>
        </p:nvSpPr>
        <p:spPr>
          <a:xfrm>
            <a:off x="554249" y="2228724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Oct 2019</a:t>
            </a:r>
            <a:endParaRPr lang="es-CO" dirty="0"/>
          </a:p>
        </p:txBody>
      </p:sp>
      <p:sp>
        <p:nvSpPr>
          <p:cNvPr id="17" name="CuadroTexto 16"/>
          <p:cNvSpPr txBox="1"/>
          <p:nvPr/>
        </p:nvSpPr>
        <p:spPr>
          <a:xfrm>
            <a:off x="4583579" y="2158608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Nov 2019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7767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602" y="1462009"/>
            <a:ext cx="3669741" cy="53139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038" y="1489611"/>
            <a:ext cx="3939848" cy="529335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94" y="1490981"/>
            <a:ext cx="3736641" cy="528494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"/>
            <a:ext cx="12192000" cy="902584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0" y="92633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297637" y="1057653"/>
            <a:ext cx="10336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Distribución espacial de las </a:t>
            </a:r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precipitaciones 2020 (1</a:t>
            </a:r>
            <a:r>
              <a:rPr lang="es-CO" sz="2400" b="1" baseline="30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Temporada)</a:t>
            </a:r>
            <a:endParaRPr lang="es-CO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Escenario de Riesgo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8409707" y="2051965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Mayo 2020</a:t>
            </a:r>
            <a:endParaRPr lang="es-CO" dirty="0"/>
          </a:p>
        </p:txBody>
      </p:sp>
      <p:sp>
        <p:nvSpPr>
          <p:cNvPr id="16" name="CuadroTexto 15"/>
          <p:cNvSpPr txBox="1"/>
          <p:nvPr/>
        </p:nvSpPr>
        <p:spPr>
          <a:xfrm>
            <a:off x="357560" y="2112991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Mar 2020</a:t>
            </a:r>
            <a:endParaRPr lang="es-CO" dirty="0"/>
          </a:p>
        </p:txBody>
      </p:sp>
      <p:sp>
        <p:nvSpPr>
          <p:cNvPr id="17" name="CuadroTexto 16"/>
          <p:cNvSpPr txBox="1"/>
          <p:nvPr/>
        </p:nvSpPr>
        <p:spPr>
          <a:xfrm>
            <a:off x="4268380" y="2226685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Abr 2020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5212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02584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0" y="92633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297637" y="1057653"/>
            <a:ext cx="10336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Antecedentes </a:t>
            </a:r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históricos de déficit de lluvias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Escenario de Riesgo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977" y="1511896"/>
            <a:ext cx="4550460" cy="2533567"/>
          </a:xfrm>
          <a:prstGeom prst="rect">
            <a:avLst/>
          </a:prstGeom>
        </p:spPr>
      </p:pic>
      <p:pic>
        <p:nvPicPr>
          <p:cNvPr id="14" name="Imagen 1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29" y="1511896"/>
            <a:ext cx="4550461" cy="2586253"/>
          </a:xfrm>
          <a:prstGeom prst="rect">
            <a:avLst/>
          </a:prstGeom>
          <a:noFill/>
        </p:spPr>
      </p:pic>
      <p:pic>
        <p:nvPicPr>
          <p:cNvPr id="15" name="Imagen 14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826" y="4246180"/>
            <a:ext cx="4550460" cy="2586253"/>
          </a:xfrm>
          <a:prstGeom prst="rect">
            <a:avLst/>
          </a:prstGeom>
          <a:noFill/>
        </p:spPr>
      </p:pic>
      <p:pic>
        <p:nvPicPr>
          <p:cNvPr id="16" name="Imagen 1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457" y="4215658"/>
            <a:ext cx="4550461" cy="2616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0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53112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8252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504851" y="1402201"/>
            <a:ext cx="840163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/>
              <a:t>C</a:t>
            </a:r>
            <a:r>
              <a:rPr lang="es-CO" sz="2800" dirty="0" smtClean="0"/>
              <a:t>onjunto </a:t>
            </a:r>
            <a:r>
              <a:rPr lang="es-CO" sz="2800" dirty="0"/>
              <a:t>de actividades que se realizan con el fin de eliminar, sustituir o minimizar un </a:t>
            </a:r>
            <a:r>
              <a:rPr lang="es-CO" sz="2800" dirty="0" smtClean="0"/>
              <a:t>riesgo.</a:t>
            </a:r>
          </a:p>
          <a:p>
            <a:pPr marL="457200" indent="-457200">
              <a:buFont typeface="Arial" charset="0"/>
              <a:buChar char="•"/>
            </a:pPr>
            <a:endParaRPr lang="es-CO" sz="2800" dirty="0" smtClean="0"/>
          </a:p>
          <a:p>
            <a:pPr marL="457200" indent="-457200" fontAlgn="base">
              <a:buFont typeface="Arial" charset="0"/>
              <a:buChar char="•"/>
            </a:pPr>
            <a:r>
              <a:rPr lang="es-CO" sz="2800" dirty="0"/>
              <a:t>Limpieza de fuentes hídricas, canales pluviales y redes de alcantarillado</a:t>
            </a:r>
          </a:p>
          <a:p>
            <a:pPr marL="457200" indent="-457200" fontAlgn="base">
              <a:buFont typeface="Arial" charset="0"/>
              <a:buChar char="•"/>
            </a:pPr>
            <a:endParaRPr lang="es-CO" sz="2800" dirty="0" smtClean="0"/>
          </a:p>
          <a:p>
            <a:pPr marL="457200" indent="-457200" fontAlgn="base">
              <a:buFont typeface="Arial" charset="0"/>
              <a:buChar char="•"/>
            </a:pPr>
            <a:r>
              <a:rPr lang="es-CO" sz="2800" dirty="0" smtClean="0"/>
              <a:t>Adecuación </a:t>
            </a:r>
            <a:r>
              <a:rPr lang="es-CO" sz="2800" dirty="0"/>
              <a:t>Hidráulica del Rio </a:t>
            </a:r>
            <a:r>
              <a:rPr lang="es-CO" sz="2800" dirty="0" smtClean="0"/>
              <a:t>Bogotá</a:t>
            </a:r>
          </a:p>
          <a:p>
            <a:pPr marL="457200" indent="-457200" fontAlgn="base">
              <a:buFont typeface="Arial" charset="0"/>
              <a:buChar char="•"/>
            </a:pPr>
            <a:endParaRPr lang="es-CO" sz="2800" dirty="0" smtClean="0"/>
          </a:p>
          <a:p>
            <a:pPr marL="457200" indent="-457200" fontAlgn="base">
              <a:buFont typeface="Arial" charset="0"/>
              <a:buChar char="•"/>
            </a:pPr>
            <a:r>
              <a:rPr lang="es-CO" sz="2800" dirty="0" smtClean="0"/>
              <a:t>Monitoreo de puntos criticos por fenomenos por remocion en masa e inundación. (Alcaldías Locales y entidades)</a:t>
            </a:r>
            <a:endParaRPr lang="es-CO" sz="28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5964" y="1838408"/>
            <a:ext cx="3634347" cy="2733592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Medidas de Reducción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71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02585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25549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300918" y="1121047"/>
            <a:ext cx="7576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Monitoreo Precipitaciones: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328987" y="5987077"/>
            <a:ext cx="82044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/>
              <a:t>Esta información puede ser consultada a través de la página del sistema de alerta de Bogotá  dirección </a:t>
            </a:r>
            <a:r>
              <a:rPr lang="es-CO" dirty="0">
                <a:hlinkClick r:id="rId6"/>
              </a:rPr>
              <a:t>https://</a:t>
            </a:r>
            <a:r>
              <a:rPr lang="es-CO" dirty="0" smtClean="0">
                <a:hlinkClick r:id="rId6"/>
              </a:rPr>
              <a:t>www.sire.gov.co/web/sab</a:t>
            </a:r>
            <a:r>
              <a:rPr lang="es-CO" dirty="0" smtClean="0"/>
              <a:t>  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429" y="1665757"/>
            <a:ext cx="8557999" cy="427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7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02584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0" y="92633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297637" y="1057653"/>
            <a:ext cx="10336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Monitoreo de Descargas Eléctricas</a:t>
            </a:r>
            <a:endParaRPr lang="es-CO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8857" y="1640341"/>
            <a:ext cx="8302172" cy="5062698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0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16790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49300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20895" y="1054760"/>
            <a:ext cx="795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Niveles de coordinaci</a:t>
            </a:r>
            <a:r>
              <a:rPr lang="es-ES" sz="3200" b="1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ón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1083146" y="1731419"/>
          <a:ext cx="8607118" cy="4823760"/>
        </p:xfrm>
        <a:graphic>
          <a:graphicData uri="http://schemas.openxmlformats.org/drawingml/2006/table">
            <a:tbl>
              <a:tblPr bandRow="1"/>
              <a:tblGrid>
                <a:gridCol w="470176"/>
                <a:gridCol w="364364"/>
                <a:gridCol w="362658"/>
                <a:gridCol w="281359"/>
                <a:gridCol w="1926777"/>
                <a:gridCol w="1696383"/>
                <a:gridCol w="1933603"/>
                <a:gridCol w="1571798"/>
              </a:tblGrid>
              <a:tr h="469997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100" b="1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UNIDAD DE COORDINACIÓN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B7B7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100" b="1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CUANDO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B7B7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100" b="1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DÓNDE</a:t>
                      </a:r>
                      <a:endParaRPr lang="es-ES_tradnl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B7B7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100" b="1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NIVEL DE EMERGENCIA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0AD47"/>
                    </a:solidFill>
                  </a:tcPr>
                </a:tc>
              </a:tr>
              <a:tr h="1253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1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Red Distrital de Comunicaciones de Emergencias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Comunicación permanente para notificaciones y articular recursos en emergencias cotidianas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Red de radiocomunicaciones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Eventos: Caida de arbol, encharcamiento, granizada, tormentas electricas 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 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18E"/>
                    </a:solidFill>
                  </a:tcPr>
                </a:tc>
              </a:tr>
              <a:tr h="923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2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DC3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Puesto de Mando Unificado –PMU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DC3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Se activa ante la presencia de dos o más entidades respondientes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Se ubica en terreno (próximo a la zona de afectada), con instalaciones provisionales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Eventos:  Movimientos en masa, vendavales e inundaciones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18E"/>
                    </a:solidFill>
                  </a:tcPr>
                </a:tc>
              </a:tr>
              <a:tr h="1088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3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Centro de Operaciones de Emergencias –COE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Se activa por solicitud del Director del IDIGER en situación intensa o extendida de daños y/o crisis social*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Se ubica en el Centro de Comando, Control, Comunicaciones y Cómputo de Bogotá –C4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Calle 20 # 68A –06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Eventos: Situaciones simultaneas de Movimientos en masa e inundaciones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18E"/>
                    </a:solidFill>
                  </a:tcPr>
                </a:tc>
              </a:tr>
              <a:tr h="1088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 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4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Consejo Distrital de Gestión de Riesgos y Cambio Climático CDGR-CC**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Se activa por solicitud del Alcalde Mayor o el Secretario General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Se ubica en la Alcaldía Mayor de Bogotá, Carrera 8 # 10 –65</a:t>
                      </a:r>
                      <a:endParaRPr lang="es-ES_tradnl" sz="12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000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Times New Roman" charset="0"/>
                          <a:cs typeface="Calibri" charset="0"/>
                        </a:rPr>
                        <a:t>Movimientos en masa e inundaciones que impliquen declaratoria de emergencia</a:t>
                      </a:r>
                      <a:endParaRPr lang="es-ES_tradnl" sz="12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89411" marR="89411" marT="44706" marB="4470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18E"/>
                    </a:solidFill>
                  </a:tcPr>
                </a:tc>
              </a:tr>
            </a:tbl>
          </a:graphicData>
        </a:graphic>
      </p:graphicFrame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8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9710057" y="5152315"/>
            <a:ext cx="2184286" cy="1705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16790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49300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20895" y="1054760"/>
            <a:ext cx="795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Servicios y funciones de Respuesta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6.png" descr="https://lh3.googleusercontent.com/fNXTrI8jGexhiIx2sRGjhHoSr40vgfIHUqPeoginQrMforPrZKQ4z7hk2G5QK83l8ZwJkUktgH06tai80zzFNyU7h8tzW1el1ejvgR7ZnMtz7dbgtMj1iPu0siygExFrJXKZTYU8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68798" y="3044826"/>
            <a:ext cx="4241490" cy="3596263"/>
          </a:xfrm>
          <a:prstGeom prst="rect">
            <a:avLst/>
          </a:prstGeom>
          <a:ln/>
        </p:spPr>
      </p:pic>
      <p:sp>
        <p:nvSpPr>
          <p:cNvPr id="14" name="Elipse 13"/>
          <p:cNvSpPr/>
          <p:nvPr/>
        </p:nvSpPr>
        <p:spPr>
          <a:xfrm rot="1118353">
            <a:off x="1187688" y="3957777"/>
            <a:ext cx="552151" cy="583013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/>
          <p:cNvSpPr/>
          <p:nvPr/>
        </p:nvSpPr>
        <p:spPr>
          <a:xfrm>
            <a:off x="239521" y="1803566"/>
            <a:ext cx="5319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dirty="0" smtClean="0"/>
              <a:t>SERVICIO DE RESPUESTA: </a:t>
            </a:r>
            <a:r>
              <a:rPr lang="es-CO" dirty="0" smtClean="0"/>
              <a:t>Son </a:t>
            </a:r>
            <a:r>
              <a:rPr lang="es-CO" dirty="0"/>
              <a:t>aquellas actividades necesarias para la prestación y atención de la emergencia; servicios que la ciudadanía debe recibir durante esta atención</a:t>
            </a:r>
          </a:p>
        </p:txBody>
      </p:sp>
      <p:sp>
        <p:nvSpPr>
          <p:cNvPr id="16" name="Elipse 15"/>
          <p:cNvSpPr/>
          <p:nvPr/>
        </p:nvSpPr>
        <p:spPr>
          <a:xfrm rot="1118353">
            <a:off x="1071695" y="4496355"/>
            <a:ext cx="552151" cy="583013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Elipse 16"/>
          <p:cNvSpPr/>
          <p:nvPr/>
        </p:nvSpPr>
        <p:spPr>
          <a:xfrm rot="1118353">
            <a:off x="4289342" y="5085440"/>
            <a:ext cx="552151" cy="583013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Elipse 17"/>
          <p:cNvSpPr/>
          <p:nvPr/>
        </p:nvSpPr>
        <p:spPr>
          <a:xfrm rot="1118353">
            <a:off x="3920065" y="3572954"/>
            <a:ext cx="552151" cy="583013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Elipse 19"/>
          <p:cNvSpPr/>
          <p:nvPr/>
        </p:nvSpPr>
        <p:spPr>
          <a:xfrm rot="1118353">
            <a:off x="3934578" y="5558919"/>
            <a:ext cx="552151" cy="583013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1" name="image2.png" descr="https://lh3.googleusercontent.com/VBhX-IlAmOgRVn-dPBnLspoZKPUFmWpGEqEC5_IaoWvWS0AXpJnnR15Y_h-D0WMPobBHDEqlai6bcJ8BJAovk2sCsXCBsBATV0NBlJmlL6fcTD-A6P7AGg8v4YoDGkrwzTDCgOmS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6125029" y="2756661"/>
            <a:ext cx="5109028" cy="3884428"/>
          </a:xfrm>
          <a:prstGeom prst="rect">
            <a:avLst/>
          </a:prstGeom>
          <a:ln/>
        </p:spPr>
      </p:pic>
      <p:sp>
        <p:nvSpPr>
          <p:cNvPr id="22" name="Rectángulo 21"/>
          <p:cNvSpPr/>
          <p:nvPr/>
        </p:nvSpPr>
        <p:spPr>
          <a:xfrm>
            <a:off x="5995659" y="1833331"/>
            <a:ext cx="5898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dirty="0" smtClean="0"/>
              <a:t>FUNCIONES DE RESPUESTA: </a:t>
            </a:r>
            <a:r>
              <a:rPr lang="es-CO" dirty="0" smtClean="0"/>
              <a:t>Son actividades </a:t>
            </a:r>
            <a:r>
              <a:rPr lang="es-CO" dirty="0"/>
              <a:t>soporte para la coordinación, organización y administración de la emergencia. </a:t>
            </a:r>
          </a:p>
        </p:txBody>
      </p:sp>
    </p:spTree>
    <p:extLst>
      <p:ext uri="{BB962C8B-B14F-4D97-AF65-F5344CB8AC3E}">
        <p14:creationId xmlns:p14="http://schemas.microsoft.com/office/powerpoint/2010/main" val="13720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169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98406" y="1017624"/>
            <a:ext cx="101938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Distribución de equipos Operativos para atención</a:t>
            </a:r>
          </a:p>
          <a:p>
            <a:endParaRPr lang="es-ES_tradnl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732" y="1451580"/>
            <a:ext cx="7663336" cy="53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3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5169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98406" y="1017624"/>
            <a:ext cx="101938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Distribución de brigadas y cuadrillas de atención</a:t>
            </a:r>
          </a:p>
          <a:p>
            <a:endParaRPr lang="es-ES_tradnl" sz="1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4 Tabla"/>
          <p:cNvGraphicFramePr>
            <a:graphicFrameLocks noGrp="1"/>
          </p:cNvGraphicFramePr>
          <p:nvPr>
            <p:extLst/>
          </p:nvPr>
        </p:nvGraphicFramePr>
        <p:xfrm>
          <a:off x="1892227" y="1406304"/>
          <a:ext cx="7803316" cy="5409754"/>
        </p:xfrm>
        <a:graphic>
          <a:graphicData uri="http://schemas.openxmlformats.org/drawingml/2006/table">
            <a:tbl>
              <a:tblPr/>
              <a:tblGrid>
                <a:gridCol w="5714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195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948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174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99276">
                <a:tc gridSpan="4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PUNTOS PARA RESPUESTA-TEMPORADA DE LLUVIAS 2020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23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ID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UBICACIÓN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ENTIDAD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EQUIPAMENTO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2340">
                <a:tc row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Calle 185 - Canal Torca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EAB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ponalsar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2340">
                <a:tc rowSpan="4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Calle 100 x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Cra</a:t>
                      </a: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7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EAB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DCC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JBB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23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Intercambiador calle 94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EAB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2340">
                <a:tc rowSpan="5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Calera - San Luis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EAB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DCC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323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ponalsar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57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UAESP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Recolección y limpieza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2340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Calle 61 x Av. Circunvalar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JBB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57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UAESP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Recolección y limpieza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423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 Peña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DCC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5763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San Cristobal - Av 1o Mayo x Cra 1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EAB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42340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Portal Usme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DCC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23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Portal Suba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423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Heroes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DCC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25763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Parque Nacional - Carabineros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UAESP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Recolección y limpieza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42340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Calle 75 x Cra 30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423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Cuadrilla EAB 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423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6100"/>
                          </a:solidFill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Calle 170 x Cra 7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Brigada UAECOBB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Bombeo - Poda</a:t>
                      </a:r>
                    </a:p>
                  </a:txBody>
                  <a:tcPr marL="7117" marR="7117" marT="7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81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245" y="-28659"/>
            <a:ext cx="7912507" cy="212735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99" y="-9625"/>
            <a:ext cx="4371411" cy="6873888"/>
          </a:xfrm>
          <a:prstGeom prst="rect">
            <a:avLst/>
          </a:prstGeom>
        </p:spPr>
      </p:pic>
      <p:cxnSp>
        <p:nvCxnSpPr>
          <p:cNvPr id="5" name="Conector recto 4"/>
          <p:cNvCxnSpPr/>
          <p:nvPr/>
        </p:nvCxnSpPr>
        <p:spPr>
          <a:xfrm flipV="1">
            <a:off x="4437291" y="2148804"/>
            <a:ext cx="7757917" cy="881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5431273" y="561426"/>
            <a:ext cx="5635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 DEL DÍA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88">
            <a:extLst>
              <a:ext uri="{FF2B5EF4-FFF2-40B4-BE49-F238E27FC236}">
                <a16:creationId xmlns:a16="http://schemas.microsoft.com/office/drawing/2014/main" xmlns="" id="{5622E246-5E68-6841-B7F7-6BE870FD3E3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953437" y="3408152"/>
            <a:ext cx="6898323" cy="629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s-CO" altLang="es-CO" sz="2000" b="1" dirty="0">
              <a:solidFill>
                <a:prstClr val="white"/>
              </a:solidFill>
              <a:latin typeface="Century Gothic" pitchFamily="34" charset="0"/>
              <a:ea typeface="Arial" charset="0"/>
              <a:cs typeface="Arial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533952" y="2207726"/>
            <a:ext cx="69033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Verificación de </a:t>
            </a:r>
            <a:r>
              <a:rPr lang="es-ES_tradnl" sz="2000" dirty="0" err="1"/>
              <a:t>qu</a:t>
            </a:r>
            <a:r>
              <a:rPr lang="es-ES" sz="2000" dirty="0" err="1"/>
              <a:t>ó</a:t>
            </a:r>
            <a:r>
              <a:rPr lang="es-ES_tradnl" sz="2000" dirty="0" err="1"/>
              <a:t>rum</a:t>
            </a:r>
            <a:r>
              <a:rPr lang="es-ES_tradnl" sz="20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Plan contingencia por temporada de lluvias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Simulacro Distrital de Autoprotección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Protocolo para el Manejo de Cadáveres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Resultados Diagnóstico Sistema Distrital de Gestión del Riesgo de Desastres: el sistema de administración de emergencias para Bogotá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Socialización Intercambio de Experiencias y Aprendizajes en Gestión de Riesgos de Desastre: ejecución de la respuesta COVID-19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Socialización mesa trabajo ARL –CAM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Reglamento Mesa de Manejo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000" dirty="0"/>
              <a:t>Varios</a:t>
            </a:r>
          </a:p>
          <a:p>
            <a:r>
              <a:rPr lang="es-ES_tradnl" sz="2000" dirty="0"/>
              <a:t>	9.1. Actualización Kit de Emergencias </a:t>
            </a:r>
            <a:r>
              <a:rPr lang="es-ES_tradnl" sz="2000" dirty="0" smtClean="0"/>
              <a:t>SDS</a:t>
            </a:r>
            <a:endParaRPr lang="es-ES_tradnl" sz="2000" dirty="0"/>
          </a:p>
        </p:txBody>
      </p:sp>
    </p:spTree>
    <p:extLst>
      <p:ext uri="{BB962C8B-B14F-4D97-AF65-F5344CB8AC3E}">
        <p14:creationId xmlns:p14="http://schemas.microsoft.com/office/powerpoint/2010/main" val="345658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02525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37426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68396" y="1141241"/>
            <a:ext cx="795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Preparación y manejo de </a:t>
            </a:r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emergencias: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1391239" y="1726016"/>
          <a:ext cx="7752760" cy="4174090"/>
        </p:xfrm>
        <a:graphic>
          <a:graphicData uri="http://schemas.openxmlformats.org/drawingml/2006/table">
            <a:tbl>
              <a:tblPr bandRow="1"/>
              <a:tblGrid>
                <a:gridCol w="2253247"/>
                <a:gridCol w="2253247"/>
                <a:gridCol w="2253247"/>
                <a:gridCol w="993019"/>
              </a:tblGrid>
              <a:tr h="42644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ENTIDADES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CARGO/ÁREA/FUNCIÓN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b="1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CANTIDAD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22105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  <a:latin typeface="Times New Roman" charset="0"/>
                          <a:ea typeface="Times New Roman" charset="0"/>
                        </a:rPr>
                        <a:t>ALCALDÍAS</a:t>
                      </a: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 LOCALES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Usaquén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Chapinero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Territorial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Sumapaz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Gestión ambiental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3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Operarios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32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San Cristóbal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Ciudad Bolívar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2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Usme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276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Santa Fe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Gestor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41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Defensa Civil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Profesionales en gestión de riesgos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                   8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gridSpan="2"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Bomberos voluntarios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40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41">
                <a:tc rowSpan="3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IDIGER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Profesionales de Respuesta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5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41">
                <a:tc gridSpan="2"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Personal logístico para Emergencia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12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2105">
                <a:tc gridSpan="2"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Planificación 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6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Rectángulo 12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391239" y="5906581"/>
            <a:ext cx="750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NOTA: </a:t>
            </a:r>
            <a:r>
              <a:rPr lang="es-CO" dirty="0" smtClean="0"/>
              <a:t>En proceso de actualización por parte de las entidades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46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93202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0" y="101622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346526" y="1405613"/>
            <a:ext cx="795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Preparación y manejo de </a:t>
            </a:r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emergencias: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866650" y="2710846"/>
          <a:ext cx="4643501" cy="2429510"/>
        </p:xfrm>
        <a:graphic>
          <a:graphicData uri="http://schemas.openxmlformats.org/drawingml/2006/table">
            <a:tbl>
              <a:tblPr bandRow="1"/>
              <a:tblGrid>
                <a:gridCol w="1790717"/>
                <a:gridCol w="1790717"/>
                <a:gridCol w="1062067"/>
              </a:tblGrid>
              <a:tr h="194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ENTIDAD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VEHÍCULOS 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CANTIDAD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/>
                    </a:solidFill>
                  </a:tcPr>
                </a:tc>
              </a:tr>
              <a:tr h="203200">
                <a:tc row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* Sumapaz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Bulldozer Oruga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Cargador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Carrotanque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Excavadora de oruga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Minicargador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2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Motoniveladora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3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Retroexcavadora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3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Tractocamión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Vibro compactador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4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Volqueta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8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Volqueta doble troque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2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5841768" y="2715215"/>
          <a:ext cx="5664199" cy="1112520"/>
        </p:xfrm>
        <a:graphic>
          <a:graphicData uri="http://schemas.openxmlformats.org/drawingml/2006/table">
            <a:tbl>
              <a:tblPr bandRow="1"/>
              <a:tblGrid>
                <a:gridCol w="2320722"/>
                <a:gridCol w="2320722"/>
                <a:gridCol w="1022755"/>
              </a:tblGrid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ENTIDAD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INSTALACIONES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CANTIDAD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IDIGER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Centro Distrital Logístico y de Reserva 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Bomberos Oficiales</a:t>
                      </a:r>
                      <a:endParaRPr lang="es-ES_tradnl" sz="120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Estaciones en Jurisdicción 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17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Estaciones </a:t>
                      </a:r>
                      <a:r>
                        <a:rPr lang="es-ES_tradnl" sz="12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Apoyo (Bomberos</a:t>
                      </a:r>
                      <a:r>
                        <a:rPr lang="es-ES_tradnl" sz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 voluntarios)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_tradnl" sz="12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</a:rPr>
                        <a:t>1</a:t>
                      </a:r>
                      <a:endParaRPr lang="es-ES_tradnl" sz="1200" dirty="0">
                        <a:effectLst/>
                        <a:latin typeface="Times New Roman" charset="0"/>
                        <a:ea typeface="Calibri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866650" y="5601162"/>
            <a:ext cx="750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NOTA: </a:t>
            </a:r>
            <a:r>
              <a:rPr lang="es-CO" dirty="0" smtClean="0"/>
              <a:t>En proceso de actualización por parte de las entidades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9910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51693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62840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1" y="1266156"/>
            <a:ext cx="10529047" cy="5322439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1296551" y="2605589"/>
            <a:ext cx="8984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Liderar </a:t>
            </a:r>
            <a:r>
              <a:rPr lang="es-ES" sz="2400" dirty="0"/>
              <a:t>en el marco de la segunda temporada de lluvias y eventual Fenómeno de La </a:t>
            </a:r>
            <a:r>
              <a:rPr lang="es-ES" sz="2400" dirty="0" smtClean="0"/>
              <a:t>Niña, la </a:t>
            </a:r>
            <a:r>
              <a:rPr lang="es-ES" sz="2400" dirty="0"/>
              <a:t>difusión oportuna de la información a los ciudadanos a través de los canales comunicación propios, así mismo, se fortalecerá la estrategia con el relacionamiento de prensa</a:t>
            </a:r>
            <a:r>
              <a:rPr lang="es-ES" sz="2400" dirty="0" smtClean="0"/>
              <a:t>.</a:t>
            </a:r>
          </a:p>
          <a:p>
            <a:endParaRPr lang="es-ES" sz="2400" dirty="0"/>
          </a:p>
          <a:p>
            <a:r>
              <a:rPr lang="es-ES" sz="2400" dirty="0" smtClean="0"/>
              <a:t>- Piezas comunicativas para divulgación en redes sociales.</a:t>
            </a:r>
            <a:endParaRPr lang="es-CO" sz="2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1674064" y="1685621"/>
            <a:ext cx="7576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</a:t>
            </a:r>
            <a:r>
              <a:rPr lang="es-CO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pública</a:t>
            </a:r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73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347" y="2864387"/>
            <a:ext cx="4068000" cy="4977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3.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60725" y="2201321"/>
            <a:ext cx="380745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Simulacro Distrital</a:t>
            </a:r>
            <a:endParaRPr lang="es-CO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209556" y="2152483"/>
            <a:ext cx="390126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Autoprotecci</a:t>
            </a:r>
            <a:r>
              <a:rPr lang="es-E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</a:t>
            </a:r>
            <a:endParaRPr lang="es-CO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3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A9279F9F-D6FA-42BA-8754-B96E7328FCD7}"/>
              </a:ext>
            </a:extLst>
          </p:cNvPr>
          <p:cNvSpPr/>
          <p:nvPr/>
        </p:nvSpPr>
        <p:spPr>
          <a:xfrm>
            <a:off x="2485841" y="2991510"/>
            <a:ext cx="6558921" cy="1806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600" b="1" dirty="0">
                <a:solidFill>
                  <a:schemeClr val="accent6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MIERCOLES 21 DE OCTUBRE</a:t>
            </a:r>
          </a:p>
          <a:p>
            <a:pPr algn="ctr"/>
            <a:r>
              <a:rPr lang="es-CO" sz="4600" b="1" dirty="0">
                <a:solidFill>
                  <a:schemeClr val="accent6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9 A 11AM</a:t>
            </a:r>
          </a:p>
          <a:p>
            <a:pPr algn="ctr"/>
            <a:endParaRPr lang="es-CO" sz="4600" b="1" dirty="0">
              <a:solidFill>
                <a:schemeClr val="accent6">
                  <a:lumMod val="50000"/>
                </a:schemeClr>
              </a:solidFill>
              <a:latin typeface="Bahnschrift SemiBold SemiConden" panose="020B0502040204020203" pitchFamily="34" charset="0"/>
            </a:endParaRPr>
          </a:p>
          <a:p>
            <a:pPr algn="ctr"/>
            <a:r>
              <a:rPr lang="es-CO" sz="4600" b="1" dirty="0">
                <a:solidFill>
                  <a:schemeClr val="accent6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SIMULACRO DISTRITAL DE AUTOPROTECCIÓN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0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4.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60627" y="1938992"/>
            <a:ext cx="8342155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Protocolo para el Manejo de Cadáveres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8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22" y="0"/>
            <a:ext cx="12356583" cy="1762359"/>
          </a:xfrm>
          <a:prstGeom prst="rect">
            <a:avLst/>
          </a:prstGeom>
        </p:spPr>
      </p:pic>
      <p:sp>
        <p:nvSpPr>
          <p:cNvPr id="70" name="CuadroTexto 69">
            <a:extLst>
              <a:ext uri="{FF2B5EF4-FFF2-40B4-BE49-F238E27FC236}">
                <a16:creationId xmlns:a16="http://schemas.microsoft.com/office/drawing/2014/main" xmlns="" id="{13260A9D-E24A-4B09-B3EE-1E9FF2D1A653}"/>
              </a:ext>
            </a:extLst>
          </p:cNvPr>
          <p:cNvSpPr txBox="1"/>
          <p:nvPr/>
        </p:nvSpPr>
        <p:spPr>
          <a:xfrm>
            <a:off x="15811" y="-300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 smtClean="0">
                <a:solidFill>
                  <a:schemeClr val="bg1"/>
                </a:solidFill>
              </a:rPr>
              <a:t>PROTOCOLO DISTRITAL DE MANEJO DE CADAVERES POR SARS CoV 2 – COVID 19</a:t>
            </a:r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02886" y="2130713"/>
            <a:ext cx="1152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/>
              <a:t>M</a:t>
            </a:r>
            <a:r>
              <a:rPr lang="es-CO" dirty="0" smtClean="0"/>
              <a:t>ediante </a:t>
            </a:r>
            <a:r>
              <a:rPr lang="es-CO" dirty="0"/>
              <a:t>el Decreto 837 de 2018, el cual adopta el Plan Distrital de Gestión del Riesgo de Desastres y Cambio Climático de Bogotá D.C., 2018-2030 (PDGR-CC) y la Estrategia Distrital para la Respuesta a Emergencias – Marco de Actuación (EDRE), aprobados por el Consejo Distrital de Gestión del Riesgo y Cambio Climático (CDGR-CC) mediante el Acuerdo 001 de </a:t>
            </a:r>
            <a:r>
              <a:rPr lang="es-CO" dirty="0" smtClean="0"/>
              <a:t>2018.</a:t>
            </a:r>
            <a:endParaRPr lang="es-CO" dirty="0"/>
          </a:p>
        </p:txBody>
      </p:sp>
      <p:sp>
        <p:nvSpPr>
          <p:cNvPr id="5" name="Rectángulo 4"/>
          <p:cNvSpPr/>
          <p:nvPr/>
        </p:nvSpPr>
        <p:spPr>
          <a:xfrm>
            <a:off x="2232454" y="3907669"/>
            <a:ext cx="6791765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  <a:spcAft>
                <a:spcPts val="1200"/>
              </a:spcAft>
            </a:pPr>
            <a:r>
              <a:rPr lang="es-CO" dirty="0">
                <a:solidFill>
                  <a:srgbClr val="000000"/>
                </a:solidFill>
                <a:ea typeface="Times New Roman" panose="02020603050405020304" pitchFamily="18" charset="0"/>
              </a:rPr>
              <a:t>Teniendo en cuenta que, para dar una efectiva respuesta en el Distrito Capital, </a:t>
            </a:r>
            <a:endParaRPr lang="es-CO" dirty="0"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500"/>
              </a:lnSpc>
              <a:spcAft>
                <a:spcPts val="1200"/>
              </a:spcAft>
              <a:buFont typeface="Wingdings" panose="05000000000000000000" pitchFamily="2" charset="2"/>
              <a:buChar char=""/>
            </a:pPr>
            <a:r>
              <a:rPr lang="es-CO" dirty="0">
                <a:solidFill>
                  <a:srgbClr val="000000"/>
                </a:solidFill>
                <a:ea typeface="Times New Roman" panose="02020603050405020304" pitchFamily="18" charset="0"/>
              </a:rPr>
              <a:t>S</a:t>
            </a:r>
            <a:r>
              <a:rPr lang="es-CO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e </a:t>
            </a:r>
            <a:r>
              <a:rPr lang="es-CO" dirty="0">
                <a:solidFill>
                  <a:srgbClr val="000000"/>
                </a:solidFill>
                <a:ea typeface="Times New Roman" panose="02020603050405020304" pitchFamily="18" charset="0"/>
              </a:rPr>
              <a:t>generaron 8 escenarios de riesgo.</a:t>
            </a:r>
            <a:endParaRPr lang="es-CO" dirty="0"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500"/>
              </a:lnSpc>
              <a:spcAft>
                <a:spcPts val="1200"/>
              </a:spcAft>
              <a:buFont typeface="Wingdings" panose="05000000000000000000" pitchFamily="2" charset="2"/>
              <a:buChar char=""/>
            </a:pPr>
            <a:r>
              <a:rPr lang="es-CO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Se </a:t>
            </a:r>
            <a:r>
              <a:rPr lang="es-CO" dirty="0">
                <a:solidFill>
                  <a:srgbClr val="000000"/>
                </a:solidFill>
                <a:ea typeface="Times New Roman" panose="02020603050405020304" pitchFamily="18" charset="0"/>
              </a:rPr>
              <a:t>establecieron 16 servicios básicos de atención</a:t>
            </a:r>
            <a:r>
              <a:rPr lang="es-CO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</a:p>
          <a:p>
            <a:pPr marL="800100" lvl="1" indent="-342900" algn="just">
              <a:lnSpc>
                <a:spcPts val="15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s-CO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8.1.15 Manejo de Cadáveres</a:t>
            </a:r>
            <a:endParaRPr lang="es-CO" b="1" dirty="0"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ts val="1500"/>
              </a:lnSpc>
              <a:spcAft>
                <a:spcPts val="1200"/>
              </a:spcAft>
              <a:buFont typeface="Wingdings" panose="05000000000000000000" pitchFamily="2" charset="2"/>
              <a:buChar char=""/>
            </a:pPr>
            <a:r>
              <a:rPr lang="es-CO" dirty="0">
                <a:solidFill>
                  <a:srgbClr val="000000"/>
                </a:solidFill>
                <a:ea typeface="Times New Roman" panose="02020603050405020304" pitchFamily="18" charset="0"/>
              </a:rPr>
              <a:t>Tercero, para poder optimizar estos servicios se establecieron 7 funciones de respuesta.</a:t>
            </a:r>
            <a:endParaRPr lang="es-CO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043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B47B4B62-3872-439A-AA52-CAADE6D692F3}"/>
              </a:ext>
            </a:extLst>
          </p:cNvPr>
          <p:cNvSpPr/>
          <p:nvPr/>
        </p:nvSpPr>
        <p:spPr>
          <a:xfrm>
            <a:off x="9015662" y="5021179"/>
            <a:ext cx="3176107" cy="1836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22" y="0"/>
            <a:ext cx="12356583" cy="1762359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13260A9D-E24A-4B09-B3EE-1E9FF2D1A653}"/>
              </a:ext>
            </a:extLst>
          </p:cNvPr>
          <p:cNvSpPr txBox="1"/>
          <p:nvPr/>
        </p:nvSpPr>
        <p:spPr>
          <a:xfrm>
            <a:off x="15811" y="-300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 smtClean="0">
                <a:solidFill>
                  <a:schemeClr val="bg1"/>
                </a:solidFill>
              </a:rPr>
              <a:t>PROTOCOLO DISTRITAL DE MANEJO DE CADAVERES POR SARS CoV 2 – COVID 19</a:t>
            </a:r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827908" y="3576759"/>
            <a:ext cx="3600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dirty="0" smtClean="0">
                <a:solidFill>
                  <a:schemeClr val="accent2">
                    <a:lumMod val="50000"/>
                  </a:schemeClr>
                </a:solidFill>
              </a:rPr>
              <a:t>Descripción: </a:t>
            </a:r>
            <a:r>
              <a:rPr lang="es-CO" dirty="0" smtClean="0"/>
              <a:t>Identificar, registrar, investigar y hacer la disposición final de los cuerpos; incluye la instalación de morgues provisionales</a:t>
            </a:r>
            <a:r>
              <a:rPr lang="es-CO" dirty="0"/>
              <a:t>.</a:t>
            </a:r>
            <a:endParaRPr lang="es-CO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745615" y="2904695"/>
            <a:ext cx="3270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CO" b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es-CO" b="1" dirty="0">
                <a:solidFill>
                  <a:schemeClr val="accent2">
                    <a:lumMod val="50000"/>
                  </a:schemeClr>
                </a:solidFill>
              </a:rPr>
              <a:t>8.1.15 MANEJO DE CADÁVERES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/>
          <a:srcRect l="16254" t="15794" r="42149" b="8361"/>
          <a:stretch/>
        </p:blipFill>
        <p:spPr>
          <a:xfrm>
            <a:off x="5085128" y="1762359"/>
            <a:ext cx="4829177" cy="495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881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EB67AF93-B67D-4E2E-9378-9C7CF927D7E2}"/>
              </a:ext>
            </a:extLst>
          </p:cNvPr>
          <p:cNvSpPr txBox="1"/>
          <p:nvPr/>
        </p:nvSpPr>
        <p:spPr>
          <a:xfrm>
            <a:off x="0" y="-30010"/>
            <a:ext cx="12207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>
                <a:solidFill>
                  <a:schemeClr val="bg1"/>
                </a:solidFill>
              </a:rPr>
              <a:t>PROPUESTA PARA LA REALIZACIÓN DEL SIMULACRO DISTRITAL DE AUTOPROTECCIÓN</a:t>
            </a:r>
          </a:p>
          <a:p>
            <a:pPr algn="r"/>
            <a:r>
              <a:rPr lang="es-CO" sz="2500" b="1" dirty="0">
                <a:solidFill>
                  <a:schemeClr val="bg1"/>
                </a:solidFill>
              </a:rPr>
              <a:t>Octubre de 2020 (Acuerdo Distrital 341 de 2008)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0009"/>
            <a:ext cx="12192001" cy="176189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E1BC1455-4034-429A-98B6-73FDEAD939F7}"/>
              </a:ext>
            </a:extLst>
          </p:cNvPr>
          <p:cNvSpPr txBox="1"/>
          <p:nvPr/>
        </p:nvSpPr>
        <p:spPr>
          <a:xfrm>
            <a:off x="179421" y="2011109"/>
            <a:ext cx="116601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dirty="0"/>
              <a:t>C</a:t>
            </a:r>
            <a:r>
              <a:rPr lang="es-ES" sz="2400" dirty="0" smtClean="0"/>
              <a:t>omprende </a:t>
            </a:r>
            <a:r>
              <a:rPr lang="es-ES" sz="2400" dirty="0"/>
              <a:t>las acciones a desarrollar por las autoridades </a:t>
            </a:r>
            <a:r>
              <a:rPr lang="es-ES" sz="2400" dirty="0" smtClean="0"/>
              <a:t>Distritales </a:t>
            </a:r>
            <a:r>
              <a:rPr lang="es-ES" sz="2400" dirty="0"/>
              <a:t>de acuerdo a sus competencias, e involucra la articulación con las todas las entidades del </a:t>
            </a:r>
            <a:r>
              <a:rPr lang="es-ES" sz="2400" dirty="0" smtClean="0"/>
              <a:t>CDGR-CC, </a:t>
            </a:r>
            <a:r>
              <a:rPr lang="es-ES" sz="2400" dirty="0"/>
              <a:t>para el manejo, transporte y disposición de cadáveres en el </a:t>
            </a:r>
            <a:r>
              <a:rPr lang="es-ES" sz="2400" dirty="0" smtClean="0"/>
              <a:t>Distrito Capital.</a:t>
            </a:r>
          </a:p>
          <a:p>
            <a:pPr algn="just"/>
            <a:endParaRPr lang="es-ES" sz="2400" dirty="0" smtClean="0"/>
          </a:p>
          <a:p>
            <a:pPr algn="just"/>
            <a:r>
              <a:rPr lang="es-ES" sz="2400" dirty="0" smtClean="0"/>
              <a:t>Define </a:t>
            </a:r>
            <a:r>
              <a:rPr lang="es-ES" sz="2400" dirty="0"/>
              <a:t>los lineamientos generales a tener en cuenta por parte de la administración </a:t>
            </a:r>
            <a:r>
              <a:rPr lang="es-ES" sz="2400" dirty="0" smtClean="0"/>
              <a:t>Distrital </a:t>
            </a:r>
            <a:r>
              <a:rPr lang="es-ES" sz="2400" dirty="0"/>
              <a:t>en los tres escenarios posibles (muerte en hospitalización, muerte en casa y muerte en vía publica) y  debe ser ajustado en la  medida que las condiciones de la emergencia varíen.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3260A9D-E24A-4B09-B3EE-1E9FF2D1A653}"/>
              </a:ext>
            </a:extLst>
          </p:cNvPr>
          <p:cNvSpPr txBox="1"/>
          <p:nvPr/>
        </p:nvSpPr>
        <p:spPr>
          <a:xfrm>
            <a:off x="15811" y="-300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 smtClean="0">
                <a:solidFill>
                  <a:schemeClr val="bg1"/>
                </a:solidFill>
              </a:rPr>
              <a:t>PROTOCOLO DISTRITAL DE MANEJO DE CADAVERES POR SARS CoV 2 – COVID 19</a:t>
            </a:r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924697" y="5016800"/>
            <a:ext cx="10169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000" dirty="0"/>
              <a:t>Caracterización del protocolo 			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000" dirty="0"/>
              <a:t>Responsables del Manejo de Cadáveres generados por la emergencia sanitaria por </a:t>
            </a:r>
            <a:r>
              <a:rPr lang="es-ES" sz="2000" dirty="0" smtClean="0"/>
              <a:t>COVID 19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000" dirty="0" smtClean="0"/>
              <a:t> Flujogramas </a:t>
            </a:r>
            <a:r>
              <a:rPr lang="es-ES" sz="2000" dirty="0"/>
              <a:t>de intervención en los tres escenarios </a:t>
            </a:r>
            <a:r>
              <a:rPr lang="es-ES" sz="2000" dirty="0" smtClean="0"/>
              <a:t>definidos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000" dirty="0" smtClean="0"/>
              <a:t>Documentos </a:t>
            </a:r>
            <a:r>
              <a:rPr lang="es-ES" sz="2000" dirty="0"/>
              <a:t>soporte						</a:t>
            </a:r>
          </a:p>
        </p:txBody>
      </p:sp>
    </p:spTree>
    <p:extLst>
      <p:ext uri="{BB962C8B-B14F-4D97-AF65-F5344CB8AC3E}">
        <p14:creationId xmlns:p14="http://schemas.microsoft.com/office/powerpoint/2010/main" val="102595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22" y="0"/>
            <a:ext cx="12356583" cy="1762359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670122" y="1171123"/>
          <a:ext cx="10851294" cy="5458693"/>
        </p:xfrm>
        <a:graphic>
          <a:graphicData uri="http://schemas.openxmlformats.org/drawingml/2006/table">
            <a:tbl>
              <a:tblPr/>
              <a:tblGrid>
                <a:gridCol w="1229826">
                  <a:extLst>
                    <a:ext uri="{9D8B030D-6E8A-4147-A177-3AD203B41FA5}">
                      <a16:colId xmlns:a16="http://schemas.microsoft.com/office/drawing/2014/main" xmlns="" val="549605766"/>
                    </a:ext>
                  </a:extLst>
                </a:gridCol>
                <a:gridCol w="5024719">
                  <a:extLst>
                    <a:ext uri="{9D8B030D-6E8A-4147-A177-3AD203B41FA5}">
                      <a16:colId xmlns:a16="http://schemas.microsoft.com/office/drawing/2014/main" xmlns="" val="471388513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617563360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475502420"/>
                    </a:ext>
                  </a:extLst>
                </a:gridCol>
                <a:gridCol w="330297">
                  <a:extLst>
                    <a:ext uri="{9D8B030D-6E8A-4147-A177-3AD203B41FA5}">
                      <a16:colId xmlns:a16="http://schemas.microsoft.com/office/drawing/2014/main" xmlns="" val="3238012849"/>
                    </a:ext>
                  </a:extLst>
                </a:gridCol>
                <a:gridCol w="142865">
                  <a:extLst>
                    <a:ext uri="{9D8B030D-6E8A-4147-A177-3AD203B41FA5}">
                      <a16:colId xmlns:a16="http://schemas.microsoft.com/office/drawing/2014/main" xmlns="" val="1693107056"/>
                    </a:ext>
                  </a:extLst>
                </a:gridCol>
                <a:gridCol w="296562">
                  <a:extLst>
                    <a:ext uri="{9D8B030D-6E8A-4147-A177-3AD203B41FA5}">
                      <a16:colId xmlns:a16="http://schemas.microsoft.com/office/drawing/2014/main" xmlns="" val="614140688"/>
                    </a:ext>
                  </a:extLst>
                </a:gridCol>
                <a:gridCol w="308919">
                  <a:extLst>
                    <a:ext uri="{9D8B030D-6E8A-4147-A177-3AD203B41FA5}">
                      <a16:colId xmlns:a16="http://schemas.microsoft.com/office/drawing/2014/main" xmlns="" val="1176362082"/>
                    </a:ext>
                  </a:extLst>
                </a:gridCol>
                <a:gridCol w="321275">
                  <a:extLst>
                    <a:ext uri="{9D8B030D-6E8A-4147-A177-3AD203B41FA5}">
                      <a16:colId xmlns:a16="http://schemas.microsoft.com/office/drawing/2014/main" xmlns="" val="3150706597"/>
                    </a:ext>
                  </a:extLst>
                </a:gridCol>
                <a:gridCol w="271849">
                  <a:extLst>
                    <a:ext uri="{9D8B030D-6E8A-4147-A177-3AD203B41FA5}">
                      <a16:colId xmlns:a16="http://schemas.microsoft.com/office/drawing/2014/main" xmlns="" val="352121755"/>
                    </a:ext>
                  </a:extLst>
                </a:gridCol>
                <a:gridCol w="197708">
                  <a:extLst>
                    <a:ext uri="{9D8B030D-6E8A-4147-A177-3AD203B41FA5}">
                      <a16:colId xmlns:a16="http://schemas.microsoft.com/office/drawing/2014/main" xmlns="" val="2995378281"/>
                    </a:ext>
                  </a:extLst>
                </a:gridCol>
                <a:gridCol w="185351">
                  <a:extLst>
                    <a:ext uri="{9D8B030D-6E8A-4147-A177-3AD203B41FA5}">
                      <a16:colId xmlns:a16="http://schemas.microsoft.com/office/drawing/2014/main" xmlns="" val="4048053853"/>
                    </a:ext>
                  </a:extLst>
                </a:gridCol>
                <a:gridCol w="210065">
                  <a:extLst>
                    <a:ext uri="{9D8B030D-6E8A-4147-A177-3AD203B41FA5}">
                      <a16:colId xmlns:a16="http://schemas.microsoft.com/office/drawing/2014/main" xmlns="" val="3111570151"/>
                    </a:ext>
                  </a:extLst>
                </a:gridCol>
                <a:gridCol w="197708">
                  <a:extLst>
                    <a:ext uri="{9D8B030D-6E8A-4147-A177-3AD203B41FA5}">
                      <a16:colId xmlns:a16="http://schemas.microsoft.com/office/drawing/2014/main" xmlns="" val="1091641406"/>
                    </a:ext>
                  </a:extLst>
                </a:gridCol>
                <a:gridCol w="210065">
                  <a:extLst>
                    <a:ext uri="{9D8B030D-6E8A-4147-A177-3AD203B41FA5}">
                      <a16:colId xmlns:a16="http://schemas.microsoft.com/office/drawing/2014/main" xmlns="" val="2186856519"/>
                    </a:ext>
                  </a:extLst>
                </a:gridCol>
                <a:gridCol w="254574">
                  <a:extLst>
                    <a:ext uri="{9D8B030D-6E8A-4147-A177-3AD203B41FA5}">
                      <a16:colId xmlns:a16="http://schemas.microsoft.com/office/drawing/2014/main" xmlns="" val="3480502145"/>
                    </a:ext>
                  </a:extLst>
                </a:gridCol>
                <a:gridCol w="345989">
                  <a:extLst>
                    <a:ext uri="{9D8B030D-6E8A-4147-A177-3AD203B41FA5}">
                      <a16:colId xmlns:a16="http://schemas.microsoft.com/office/drawing/2014/main" xmlns="" val="512071214"/>
                    </a:ext>
                  </a:extLst>
                </a:gridCol>
                <a:gridCol w="247135">
                  <a:extLst>
                    <a:ext uri="{9D8B030D-6E8A-4147-A177-3AD203B41FA5}">
                      <a16:colId xmlns:a16="http://schemas.microsoft.com/office/drawing/2014/main" xmlns="" val="823436374"/>
                    </a:ext>
                  </a:extLst>
                </a:gridCol>
                <a:gridCol w="210065">
                  <a:extLst>
                    <a:ext uri="{9D8B030D-6E8A-4147-A177-3AD203B41FA5}">
                      <a16:colId xmlns:a16="http://schemas.microsoft.com/office/drawing/2014/main" xmlns="" val="4116708492"/>
                    </a:ext>
                  </a:extLst>
                </a:gridCol>
                <a:gridCol w="486832">
                  <a:extLst>
                    <a:ext uri="{9D8B030D-6E8A-4147-A177-3AD203B41FA5}">
                      <a16:colId xmlns:a16="http://schemas.microsoft.com/office/drawing/2014/main" xmlns="" val="1898076192"/>
                    </a:ext>
                  </a:extLst>
                </a:gridCol>
              </a:tblGrid>
              <a:tr h="1650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ÁREAS DEL SERVICIO O LÍNEAS DE INTERVENCIÓN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EPS/IPS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Fiscalia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Medicina Legal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 Funerario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seguridad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integracion social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Administración del cementerio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Entidades de primera respuesta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UAESP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MEBOOG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Ejercito Nacional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IDIGER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Salud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ambient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IDRD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DADEP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Familiares/ Acompañantes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6339221"/>
                  </a:ext>
                </a:extLst>
              </a:tr>
              <a:tr h="13458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SUBACTIVIDAD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9625622"/>
                  </a:ext>
                </a:extLst>
              </a:tr>
              <a:tr h="282172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Manejo del Cadáver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Arribar al sitio según activación y asegurar la escena si se trata de muerte en vía publica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32971705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Notificar la muerte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76833369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Alistamiento del Cadáver de acuerdo a la custodia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85536860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Autopsia verbal en caso de requerirse de acuerdo al escenario que se presente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12558711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la autopsia medico legal en los casos definidos por la ley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7964140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Toma de muestra para confirmación de caso COVID 19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3510686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la identificación del cadáver en caso de requerirse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26210398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Efectuar inspección técnica de cadáveres (incluye recolección, embalaje, rotulación).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198554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Desinfección del lugar donde ocurre el deceso en hospitalización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6391033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Desinfección del lugar donde ocurre el deceso en casa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2095175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Desinfección del lugar donde ocurre el deceso en vía publica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287389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13260A9D-E24A-4B09-B3EE-1E9FF2D1A653}"/>
              </a:ext>
            </a:extLst>
          </p:cNvPr>
          <p:cNvSpPr txBox="1"/>
          <p:nvPr/>
        </p:nvSpPr>
        <p:spPr>
          <a:xfrm>
            <a:off x="15811" y="-300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 smtClean="0">
                <a:solidFill>
                  <a:schemeClr val="bg1"/>
                </a:solidFill>
              </a:rPr>
              <a:t>PROTOCOLO DISTRITAL DE MANEJO DE CADAVERES POR SARS CoV 2 – COVID 19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795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b="15044"/>
          <a:stretch/>
        </p:blipFill>
        <p:spPr>
          <a:xfrm>
            <a:off x="-44224" y="-14149"/>
            <a:ext cx="12236224" cy="685521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92" y="2482805"/>
            <a:ext cx="5724000" cy="70064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1.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506422" y="1896445"/>
            <a:ext cx="596990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Revisión de Quorum - IDIGER</a:t>
            </a:r>
          </a:p>
        </p:txBody>
      </p:sp>
    </p:spTree>
    <p:extLst>
      <p:ext uri="{BB962C8B-B14F-4D97-AF65-F5344CB8AC3E}">
        <p14:creationId xmlns:p14="http://schemas.microsoft.com/office/powerpoint/2010/main" val="397655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22" y="0"/>
            <a:ext cx="12356583" cy="1762359"/>
          </a:xfrm>
          <a:prstGeom prst="rect">
            <a:avLst/>
          </a:prstGeo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714630" y="1478167"/>
          <a:ext cx="10515605" cy="5064751"/>
        </p:xfrm>
        <a:graphic>
          <a:graphicData uri="http://schemas.openxmlformats.org/drawingml/2006/table">
            <a:tbl>
              <a:tblPr/>
              <a:tblGrid>
                <a:gridCol w="1229826">
                  <a:extLst>
                    <a:ext uri="{9D8B030D-6E8A-4147-A177-3AD203B41FA5}">
                      <a16:colId xmlns:a16="http://schemas.microsoft.com/office/drawing/2014/main" xmlns="" val="995143521"/>
                    </a:ext>
                  </a:extLst>
                </a:gridCol>
                <a:gridCol w="5024719">
                  <a:extLst>
                    <a:ext uri="{9D8B030D-6E8A-4147-A177-3AD203B41FA5}">
                      <a16:colId xmlns:a16="http://schemas.microsoft.com/office/drawing/2014/main" xmlns="" val="2146417501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1432505039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3079609040"/>
                    </a:ext>
                  </a:extLst>
                </a:gridCol>
                <a:gridCol w="330297">
                  <a:extLst>
                    <a:ext uri="{9D8B030D-6E8A-4147-A177-3AD203B41FA5}">
                      <a16:colId xmlns:a16="http://schemas.microsoft.com/office/drawing/2014/main" xmlns="" val="2324183013"/>
                    </a:ext>
                  </a:extLst>
                </a:gridCol>
                <a:gridCol w="330297">
                  <a:extLst>
                    <a:ext uri="{9D8B030D-6E8A-4147-A177-3AD203B41FA5}">
                      <a16:colId xmlns:a16="http://schemas.microsoft.com/office/drawing/2014/main" xmlns="" val="981673487"/>
                    </a:ext>
                  </a:extLst>
                </a:gridCol>
                <a:gridCol w="470848">
                  <a:extLst>
                    <a:ext uri="{9D8B030D-6E8A-4147-A177-3AD203B41FA5}">
                      <a16:colId xmlns:a16="http://schemas.microsoft.com/office/drawing/2014/main" xmlns="" val="773659885"/>
                    </a:ext>
                  </a:extLst>
                </a:gridCol>
                <a:gridCol w="245965">
                  <a:extLst>
                    <a:ext uri="{9D8B030D-6E8A-4147-A177-3AD203B41FA5}">
                      <a16:colId xmlns:a16="http://schemas.microsoft.com/office/drawing/2014/main" xmlns="" val="2116673929"/>
                    </a:ext>
                  </a:extLst>
                </a:gridCol>
                <a:gridCol w="252993">
                  <a:extLst>
                    <a:ext uri="{9D8B030D-6E8A-4147-A177-3AD203B41FA5}">
                      <a16:colId xmlns:a16="http://schemas.microsoft.com/office/drawing/2014/main" xmlns="" val="1333170242"/>
                    </a:ext>
                  </a:extLst>
                </a:gridCol>
                <a:gridCol w="224883">
                  <a:extLst>
                    <a:ext uri="{9D8B030D-6E8A-4147-A177-3AD203B41FA5}">
                      <a16:colId xmlns:a16="http://schemas.microsoft.com/office/drawing/2014/main" xmlns="" val="4215509749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134462792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1068678595"/>
                    </a:ext>
                  </a:extLst>
                </a:gridCol>
                <a:gridCol w="245965">
                  <a:extLst>
                    <a:ext uri="{9D8B030D-6E8A-4147-A177-3AD203B41FA5}">
                      <a16:colId xmlns:a16="http://schemas.microsoft.com/office/drawing/2014/main" xmlns="" val="365099352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034073834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4155870616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834961411"/>
                    </a:ext>
                  </a:extLst>
                </a:gridCol>
                <a:gridCol w="206142">
                  <a:extLst>
                    <a:ext uri="{9D8B030D-6E8A-4147-A177-3AD203B41FA5}">
                      <a16:colId xmlns:a16="http://schemas.microsoft.com/office/drawing/2014/main" xmlns="" val="1152317929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998738428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366366270"/>
                    </a:ext>
                  </a:extLst>
                </a:gridCol>
                <a:gridCol w="245965">
                  <a:extLst>
                    <a:ext uri="{9D8B030D-6E8A-4147-A177-3AD203B41FA5}">
                      <a16:colId xmlns:a16="http://schemas.microsoft.com/office/drawing/2014/main" xmlns="" val="2409217512"/>
                    </a:ext>
                  </a:extLst>
                </a:gridCol>
              </a:tblGrid>
              <a:tr h="1650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ÁREAS DEL SERVICIO O LÍNEAS DE INTERVENCIÓN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EPS/IPS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Fiscalía 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Medicina Legal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 Funerario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seguridad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</a:t>
                      </a:r>
                      <a:r>
                        <a:rPr lang="es-CO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integración </a:t>
                      </a: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Administración del cementerio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Entidades de primera respuesta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UAESP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MEBOOG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Ejercito Nacional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IDIGER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Salud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ambient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IDRD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DADEP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Familiares/ Acompañantes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5456719"/>
                  </a:ext>
                </a:extLst>
              </a:tr>
              <a:tr h="20188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SUBACTIVIDAD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78036304"/>
                  </a:ext>
                </a:extLst>
              </a:tr>
              <a:tr h="282172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Trasporte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Informar y entregar el cadaver al servicio funerario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4284712"/>
                  </a:ext>
                </a:extLst>
              </a:tr>
              <a:tr h="3103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Coordinar con las autoridades la disposición del recurso para traslado en caso de no contar con vehículos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8173760"/>
                  </a:ext>
                </a:extLst>
              </a:tr>
              <a:tr h="3668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Apoyar fuerza publica de acuerdo instrucciones dadas por gestion del riesgo  o autoridad competente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5633448"/>
                  </a:ext>
                </a:extLst>
              </a:tr>
              <a:tr h="39504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Garantizar  cubrimiento de los costos asociados a los servicios funerarios de alistamiento,  de la población pobre no asegurada, sin seguridad social   o pertenecientes a grupos vulnerables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9269800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Transportar el cadáver  en vehículo definido al lugar de disposición temporal o final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0784801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Desinfectar el vehículo en el lugar de entrega del cadáver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9626832"/>
                  </a:ext>
                </a:extLst>
              </a:tr>
              <a:tr h="2821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Entrega del cadáver para cremación / inhumación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061428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13260A9D-E24A-4B09-B3EE-1E9FF2D1A653}"/>
              </a:ext>
            </a:extLst>
          </p:cNvPr>
          <p:cNvSpPr txBox="1"/>
          <p:nvPr/>
        </p:nvSpPr>
        <p:spPr>
          <a:xfrm>
            <a:off x="15811" y="-300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 smtClean="0">
                <a:solidFill>
                  <a:schemeClr val="bg1"/>
                </a:solidFill>
              </a:rPr>
              <a:t>PROTOCOLO DISTRITAL DE MANEJO DE CADAVERES POR SARS CoV 2 – COVID 19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63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22" y="0"/>
            <a:ext cx="12356583" cy="176235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13260A9D-E24A-4B09-B3EE-1E9FF2D1A653}"/>
              </a:ext>
            </a:extLst>
          </p:cNvPr>
          <p:cNvSpPr txBox="1"/>
          <p:nvPr/>
        </p:nvSpPr>
        <p:spPr>
          <a:xfrm>
            <a:off x="15811" y="-3001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b="1" dirty="0">
                <a:solidFill>
                  <a:schemeClr val="bg1"/>
                </a:solidFill>
              </a:rPr>
              <a:t>SUBDIRECCIÓN PARA EL MANEJO DE EMERGENCIAS Y DESASTRES</a:t>
            </a:r>
          </a:p>
          <a:p>
            <a:pPr algn="ctr"/>
            <a:r>
              <a:rPr lang="es-CO" sz="2400" b="1" dirty="0" smtClean="0">
                <a:solidFill>
                  <a:schemeClr val="bg1"/>
                </a:solidFill>
              </a:rPr>
              <a:t>PROTOCOLO DISTRITAL DE MANEJO DE CADAVERES POR SARS CoV 2 – COVID 19</a:t>
            </a:r>
            <a:endParaRPr lang="es-CO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837966" y="2050853"/>
          <a:ext cx="10515605" cy="3822443"/>
        </p:xfrm>
        <a:graphic>
          <a:graphicData uri="http://schemas.openxmlformats.org/drawingml/2006/table">
            <a:tbl>
              <a:tblPr/>
              <a:tblGrid>
                <a:gridCol w="1229826">
                  <a:extLst>
                    <a:ext uri="{9D8B030D-6E8A-4147-A177-3AD203B41FA5}">
                      <a16:colId xmlns:a16="http://schemas.microsoft.com/office/drawing/2014/main" xmlns="" val="2939020101"/>
                    </a:ext>
                  </a:extLst>
                </a:gridCol>
                <a:gridCol w="5024719">
                  <a:extLst>
                    <a:ext uri="{9D8B030D-6E8A-4147-A177-3AD203B41FA5}">
                      <a16:colId xmlns:a16="http://schemas.microsoft.com/office/drawing/2014/main" xmlns="" val="409286875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644833432"/>
                    </a:ext>
                  </a:extLst>
                </a:gridCol>
                <a:gridCol w="218295">
                  <a:extLst>
                    <a:ext uri="{9D8B030D-6E8A-4147-A177-3AD203B41FA5}">
                      <a16:colId xmlns:a16="http://schemas.microsoft.com/office/drawing/2014/main" xmlns="" val="1424953204"/>
                    </a:ext>
                  </a:extLst>
                </a:gridCol>
                <a:gridCol w="301747">
                  <a:extLst>
                    <a:ext uri="{9D8B030D-6E8A-4147-A177-3AD203B41FA5}">
                      <a16:colId xmlns:a16="http://schemas.microsoft.com/office/drawing/2014/main" xmlns="" val="1733945294"/>
                    </a:ext>
                  </a:extLst>
                </a:gridCol>
                <a:gridCol w="330297">
                  <a:extLst>
                    <a:ext uri="{9D8B030D-6E8A-4147-A177-3AD203B41FA5}">
                      <a16:colId xmlns:a16="http://schemas.microsoft.com/office/drawing/2014/main" xmlns="" val="3310464999"/>
                    </a:ext>
                  </a:extLst>
                </a:gridCol>
                <a:gridCol w="470848">
                  <a:extLst>
                    <a:ext uri="{9D8B030D-6E8A-4147-A177-3AD203B41FA5}">
                      <a16:colId xmlns:a16="http://schemas.microsoft.com/office/drawing/2014/main" xmlns="" val="1034667131"/>
                    </a:ext>
                  </a:extLst>
                </a:gridCol>
                <a:gridCol w="245965">
                  <a:extLst>
                    <a:ext uri="{9D8B030D-6E8A-4147-A177-3AD203B41FA5}">
                      <a16:colId xmlns:a16="http://schemas.microsoft.com/office/drawing/2014/main" xmlns="" val="1910448874"/>
                    </a:ext>
                  </a:extLst>
                </a:gridCol>
                <a:gridCol w="252993">
                  <a:extLst>
                    <a:ext uri="{9D8B030D-6E8A-4147-A177-3AD203B41FA5}">
                      <a16:colId xmlns:a16="http://schemas.microsoft.com/office/drawing/2014/main" xmlns="" val="3676701500"/>
                    </a:ext>
                  </a:extLst>
                </a:gridCol>
                <a:gridCol w="224883">
                  <a:extLst>
                    <a:ext uri="{9D8B030D-6E8A-4147-A177-3AD203B41FA5}">
                      <a16:colId xmlns:a16="http://schemas.microsoft.com/office/drawing/2014/main" xmlns="" val="1896816300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4213570438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254826243"/>
                    </a:ext>
                  </a:extLst>
                </a:gridCol>
                <a:gridCol w="245965">
                  <a:extLst>
                    <a:ext uri="{9D8B030D-6E8A-4147-A177-3AD203B41FA5}">
                      <a16:colId xmlns:a16="http://schemas.microsoft.com/office/drawing/2014/main" xmlns="" val="1772612985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3434389597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67134828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2373363034"/>
                    </a:ext>
                  </a:extLst>
                </a:gridCol>
                <a:gridCol w="206142">
                  <a:extLst>
                    <a:ext uri="{9D8B030D-6E8A-4147-A177-3AD203B41FA5}">
                      <a16:colId xmlns:a16="http://schemas.microsoft.com/office/drawing/2014/main" xmlns="" val="3385357364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1223221481"/>
                    </a:ext>
                  </a:extLst>
                </a:gridCol>
                <a:gridCol w="189745">
                  <a:extLst>
                    <a:ext uri="{9D8B030D-6E8A-4147-A177-3AD203B41FA5}">
                      <a16:colId xmlns:a16="http://schemas.microsoft.com/office/drawing/2014/main" xmlns="" val="3045288643"/>
                    </a:ext>
                  </a:extLst>
                </a:gridCol>
                <a:gridCol w="245965">
                  <a:extLst>
                    <a:ext uri="{9D8B030D-6E8A-4147-A177-3AD203B41FA5}">
                      <a16:colId xmlns:a16="http://schemas.microsoft.com/office/drawing/2014/main" xmlns="" val="3650543554"/>
                    </a:ext>
                  </a:extLst>
                </a:gridCol>
              </a:tblGrid>
              <a:tr h="1650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ÁREAS DEL SERVICIO O LÍNEAS DE INTERVENCIÓN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EPS/IPS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Fiscalia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Medicina Legal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 Funerario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seguridad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integracion social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Administración del cementerio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Entidades de primera respuesta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UAESP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MEBOOG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Ejercito Nacional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IDIGER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Salud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Secretaria de ambient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IDRD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DADEP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Familiares/ Acompañantes </a:t>
                      </a:r>
                    </a:p>
                  </a:txBody>
                  <a:tcPr marL="7054" marR="7054" marT="7054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3958922"/>
                  </a:ext>
                </a:extLst>
              </a:tr>
              <a:tr h="220846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SUBACTIVIDAD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159952"/>
                  </a:ext>
                </a:extLst>
              </a:tr>
              <a:tr h="28217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Disposición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Verificación de documentación  (Res 5194 del 2010 art. 17)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38560165"/>
                  </a:ext>
                </a:extLst>
              </a:tr>
              <a:tr h="29628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la inhumación / cremación del cadáver  (Realizar disposición de cadáveres. /Cremación de cadáveres con autorización de Medicina Legal-- autoridad judicial)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983357"/>
                  </a:ext>
                </a:extLst>
              </a:tr>
              <a:tr h="1481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la disposición de residuos derivados del manejo de cadáveres </a:t>
                      </a:r>
                    </a:p>
                  </a:txBody>
                  <a:tcPr marL="7054" marR="7054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054" marR="7054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51028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28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5</a:t>
            </a:r>
            <a:r>
              <a:rPr lang="es-CO" sz="1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01496" y="2078140"/>
            <a:ext cx="11790504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Resultados Diagnóstico </a:t>
            </a:r>
            <a:r>
              <a:rPr lang="es-ES_tradnl" sz="4000" dirty="0" smtClean="0">
                <a:solidFill>
                  <a:schemeClr val="bg1"/>
                </a:solidFill>
              </a:rPr>
              <a:t>Sistema Distrital </a:t>
            </a:r>
            <a:r>
              <a:rPr lang="es-ES_tradnl" sz="4000" dirty="0">
                <a:solidFill>
                  <a:schemeClr val="bg1"/>
                </a:solidFill>
              </a:rPr>
              <a:t>de Gestión del </a:t>
            </a:r>
            <a:endParaRPr lang="es-ES_tradnl" sz="4000" dirty="0" smtClean="0">
              <a:solidFill>
                <a:schemeClr val="bg1"/>
              </a:solidFill>
            </a:endParaRPr>
          </a:p>
          <a:p>
            <a:r>
              <a:rPr lang="es-ES_tradnl" sz="4000" dirty="0" smtClean="0">
                <a:solidFill>
                  <a:schemeClr val="bg1"/>
                </a:solidFill>
              </a:rPr>
              <a:t>Riesgo </a:t>
            </a:r>
            <a:r>
              <a:rPr lang="es-ES_tradnl" sz="4000" dirty="0">
                <a:solidFill>
                  <a:schemeClr val="bg1"/>
                </a:solidFill>
              </a:rPr>
              <a:t>de Desastres: el sistema de administración </a:t>
            </a:r>
            <a:r>
              <a:rPr lang="es-ES_tradnl" sz="4000" dirty="0" smtClean="0">
                <a:solidFill>
                  <a:schemeClr val="bg1"/>
                </a:solidFill>
              </a:rPr>
              <a:t>de </a:t>
            </a:r>
          </a:p>
          <a:p>
            <a:r>
              <a:rPr lang="es-ES_tradnl" sz="4000" dirty="0" smtClean="0">
                <a:solidFill>
                  <a:schemeClr val="bg1"/>
                </a:solidFill>
              </a:rPr>
              <a:t>emergencias </a:t>
            </a:r>
            <a:r>
              <a:rPr lang="es-ES_tradnl" sz="4000" dirty="0">
                <a:solidFill>
                  <a:schemeClr val="bg1"/>
                </a:solidFill>
              </a:rPr>
              <a:t>para Bogotá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8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105" y="1423000"/>
            <a:ext cx="8488608" cy="4791321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3599368" y="2695275"/>
            <a:ext cx="54375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1.1. Objetivos</a:t>
            </a:r>
          </a:p>
          <a:p>
            <a:pPr algn="just"/>
            <a:r>
              <a:rPr lang="es-CO" sz="2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1.2. Antecedentes</a:t>
            </a:r>
          </a:p>
          <a:p>
            <a:pPr algn="just"/>
            <a:r>
              <a:rPr lang="es-CO" sz="2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1.3. Diagnóstico</a:t>
            </a:r>
          </a:p>
          <a:p>
            <a:pPr algn="just"/>
            <a:r>
              <a:rPr lang="es-CO" sz="2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1.4. Enfoques</a:t>
            </a:r>
          </a:p>
          <a:p>
            <a:pPr algn="just"/>
            <a:r>
              <a:rPr lang="es-CO" sz="2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1.5. Acciones por desarrollar</a:t>
            </a:r>
            <a:endParaRPr lang="es-CO" sz="2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2486969" y="1756838"/>
            <a:ext cx="4811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Contenido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99607" y="125307"/>
            <a:ext cx="10707527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10210895" y="70409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Contenido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51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</a:t>
            </a:r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114199" y="1535091"/>
            <a:ext cx="7078884" cy="4791321"/>
            <a:chOff x="290887" y="1423000"/>
            <a:chExt cx="6600608" cy="4791321"/>
          </a:xfrm>
        </p:grpSpPr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887" y="1423000"/>
              <a:ext cx="6338513" cy="4791321"/>
            </a:xfrm>
            <a:prstGeom prst="rect">
              <a:avLst/>
            </a:prstGeom>
          </p:spPr>
        </p:pic>
        <p:sp>
          <p:nvSpPr>
            <p:cNvPr id="18" name="CuadroTexto 17"/>
            <p:cNvSpPr txBox="1"/>
            <p:nvPr/>
          </p:nvSpPr>
          <p:spPr>
            <a:xfrm>
              <a:off x="748110" y="2595143"/>
              <a:ext cx="5437537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2400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Establecer, estructurar y unificar un </a:t>
              </a:r>
              <a:r>
                <a:rPr lang="es-CO" sz="2400" b="1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enfoque administrativo </a:t>
              </a:r>
              <a:r>
                <a:rPr lang="es-CO" sz="2400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para la atención de emergencias en el Distrito Capital con el fin de </a:t>
              </a:r>
              <a:r>
                <a:rPr lang="es-CO" sz="2400" b="1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Fortalecer </a:t>
              </a:r>
              <a:r>
                <a:rPr lang="es-CO" sz="2400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</a:t>
              </a:r>
              <a:r>
                <a:rPr lang="es-CO" sz="2400" b="1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CO" sz="2400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capacidad de respuesta de </a:t>
              </a:r>
              <a:r>
                <a:rPr lang="es-CO" sz="2400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todos los integrantes del Sistema Distrital de Gestión de Riesgos y Cambio </a:t>
              </a:r>
              <a:r>
                <a:rPr lang="es-CO" sz="2400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Climático. </a:t>
              </a:r>
              <a:endPara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CuadroTexto 18"/>
            <p:cNvSpPr txBox="1"/>
            <p:nvPr/>
          </p:nvSpPr>
          <p:spPr>
            <a:xfrm>
              <a:off x="2080009" y="1870455"/>
              <a:ext cx="48114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4400" b="1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Objetivo:</a:t>
              </a:r>
              <a:endParaRPr lang="en-US" sz="4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Rectángulo 15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10210895" y="70409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Lápiz De Dibujo De Un Diagrama De Flujo De Programa O Administración De  Proceso En Un Portapapeles Ilustraciones Vectoriales, Clip Art Vectorizado  Libre De Derechos. Image 9379392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459" y="1285987"/>
            <a:ext cx="4019614" cy="504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4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</a:t>
            </a:r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35" y="1502392"/>
            <a:ext cx="10529047" cy="4791321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1181162" y="3153658"/>
            <a:ext cx="8984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s-CO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Establecer el enfoque y proceso para implementar el Sistema de Administración de Emergencias en todas las entidades del Distrito.</a:t>
            </a:r>
          </a:p>
          <a:p>
            <a:r>
              <a:rPr lang="es-CO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CO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 unidad de conceptos y criterios de administración y atención de emergencias en el SDGR-CC. 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2120113" y="2055121"/>
            <a:ext cx="4811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 Específicos: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8781490" y="688539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Objetivos Específicos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7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590436" y="5293032"/>
            <a:ext cx="2432576" cy="1564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F55FB509-E73A-442C-9D84-5B17C35345EF}"/>
              </a:ext>
            </a:extLst>
          </p:cNvPr>
          <p:cNvSpPr/>
          <p:nvPr/>
        </p:nvSpPr>
        <p:spPr>
          <a:xfrm>
            <a:off x="2724479" y="2691491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s-CO" dirty="0"/>
          </a:p>
        </p:txBody>
      </p:sp>
      <p:cxnSp>
        <p:nvCxnSpPr>
          <p:cNvPr id="11" name="128 Conector recto de flecha"/>
          <p:cNvCxnSpPr/>
          <p:nvPr/>
        </p:nvCxnSpPr>
        <p:spPr>
          <a:xfrm flipV="1">
            <a:off x="1780919" y="3326633"/>
            <a:ext cx="9303866" cy="24152"/>
          </a:xfrm>
          <a:prstGeom prst="straightConnector1">
            <a:avLst/>
          </a:prstGeom>
          <a:ln>
            <a:tailEnd type="oval" w="lg" len="lg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132 CuadroTexto"/>
          <p:cNvSpPr txBox="1"/>
          <p:nvPr/>
        </p:nvSpPr>
        <p:spPr>
          <a:xfrm>
            <a:off x="1788505" y="3452886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1969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78"/>
          <p:cNvSpPr/>
          <p:nvPr/>
        </p:nvSpPr>
        <p:spPr>
          <a:xfrm>
            <a:off x="1985355" y="3139720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16" name="Shape 836"/>
          <p:cNvCxnSpPr>
            <a:stCxn id="17" idx="2"/>
            <a:endCxn id="13" idx="0"/>
          </p:cNvCxnSpPr>
          <p:nvPr/>
        </p:nvCxnSpPr>
        <p:spPr>
          <a:xfrm rot="16200000" flipH="1">
            <a:off x="1331182" y="2393471"/>
            <a:ext cx="945789" cy="546707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840"/>
          <p:cNvSpPr/>
          <p:nvPr/>
        </p:nvSpPr>
        <p:spPr>
          <a:xfrm>
            <a:off x="174483" y="1455267"/>
            <a:ext cx="2712480" cy="738664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s-CO" sz="1200" b="1" dirty="0">
                <a:solidFill>
                  <a:schemeClr val="tx1"/>
                </a:solidFill>
              </a:rPr>
              <a:t>Acuerdo 17 de Feb </a:t>
            </a:r>
            <a:r>
              <a:rPr lang="es-CO" sz="1200" b="1" dirty="0" smtClean="0">
                <a:solidFill>
                  <a:schemeClr val="tx1"/>
                </a:solidFill>
              </a:rPr>
              <a:t>7, </a:t>
            </a:r>
            <a:r>
              <a:rPr lang="es-CO" sz="1200" dirty="0">
                <a:solidFill>
                  <a:schemeClr val="tx1"/>
                </a:solidFill>
              </a:rPr>
              <a:t>“Por el cual se crea el comité asesor de urgencias y se constituye el fondo especial de emergencias. El consejo del Distrito especial de Bogotá</a:t>
            </a:r>
            <a:r>
              <a:rPr lang="es-CO" sz="1200" dirty="0" smtClean="0">
                <a:solidFill>
                  <a:schemeClr val="tx1"/>
                </a:solidFill>
              </a:rPr>
              <a:t>”.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18" name="132 CuadroTexto"/>
          <p:cNvSpPr txBox="1"/>
          <p:nvPr/>
        </p:nvSpPr>
        <p:spPr>
          <a:xfrm>
            <a:off x="2574896" y="3447944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1989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32 CuadroTexto"/>
          <p:cNvSpPr txBox="1"/>
          <p:nvPr/>
        </p:nvSpPr>
        <p:spPr>
          <a:xfrm>
            <a:off x="3358260" y="3455562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1993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32 CuadroTexto"/>
          <p:cNvSpPr txBox="1"/>
          <p:nvPr/>
        </p:nvSpPr>
        <p:spPr>
          <a:xfrm>
            <a:off x="4146989" y="3445643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1995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132 CuadroTexto"/>
          <p:cNvSpPr txBox="1"/>
          <p:nvPr/>
        </p:nvSpPr>
        <p:spPr>
          <a:xfrm>
            <a:off x="4936147" y="3455562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1999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132 CuadroTexto"/>
          <p:cNvSpPr txBox="1"/>
          <p:nvPr/>
        </p:nvSpPr>
        <p:spPr>
          <a:xfrm>
            <a:off x="5723544" y="3448364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2002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132 CuadroTexto"/>
          <p:cNvSpPr txBox="1"/>
          <p:nvPr/>
        </p:nvSpPr>
        <p:spPr>
          <a:xfrm>
            <a:off x="6507168" y="3447945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2003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132 CuadroTexto"/>
          <p:cNvSpPr txBox="1"/>
          <p:nvPr/>
        </p:nvSpPr>
        <p:spPr>
          <a:xfrm>
            <a:off x="7290792" y="3447945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2004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132 CuadroTexto"/>
          <p:cNvSpPr txBox="1"/>
          <p:nvPr/>
        </p:nvSpPr>
        <p:spPr>
          <a:xfrm>
            <a:off x="10317298" y="3452886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2014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132 CuadroTexto"/>
          <p:cNvSpPr txBox="1"/>
          <p:nvPr/>
        </p:nvSpPr>
        <p:spPr>
          <a:xfrm>
            <a:off x="8079950" y="3455562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2007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132 CuadroTexto"/>
          <p:cNvSpPr txBox="1"/>
          <p:nvPr/>
        </p:nvSpPr>
        <p:spPr>
          <a:xfrm>
            <a:off x="9590436" y="3444331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2013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Oval 78"/>
          <p:cNvSpPr/>
          <p:nvPr/>
        </p:nvSpPr>
        <p:spPr>
          <a:xfrm>
            <a:off x="2771746" y="3139719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29" name="Shape 836"/>
          <p:cNvCxnSpPr>
            <a:stCxn id="30" idx="1"/>
            <a:endCxn id="28" idx="0"/>
          </p:cNvCxnSpPr>
          <p:nvPr/>
        </p:nvCxnSpPr>
        <p:spPr>
          <a:xfrm rot="10800000" flipV="1">
            <a:off x="2863821" y="1681373"/>
            <a:ext cx="46284" cy="1458345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840"/>
          <p:cNvSpPr/>
          <p:nvPr/>
        </p:nvSpPr>
        <p:spPr>
          <a:xfrm>
            <a:off x="2910105" y="1312042"/>
            <a:ext cx="2712480" cy="738664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>
                <a:solidFill>
                  <a:schemeClr val="tx1"/>
                </a:solidFill>
              </a:rPr>
              <a:t>Decreto 919 de Mayo </a:t>
            </a:r>
            <a:r>
              <a:rPr lang="es-CO" sz="1200" b="1" dirty="0" smtClean="0">
                <a:solidFill>
                  <a:schemeClr val="tx1"/>
                </a:solidFill>
              </a:rPr>
              <a:t>1, </a:t>
            </a:r>
            <a:r>
              <a:rPr lang="es-CO" sz="1200" dirty="0">
                <a:solidFill>
                  <a:schemeClr val="tx1"/>
                </a:solidFill>
              </a:rPr>
              <a:t>“Por el cual se organiza el Sistema Nacional para la Prevención y Atención de Desastres y se dictan otras disposiciones”.</a:t>
            </a:r>
          </a:p>
        </p:txBody>
      </p:sp>
      <p:sp>
        <p:nvSpPr>
          <p:cNvPr id="31" name="Oval 78"/>
          <p:cNvSpPr/>
          <p:nvPr/>
        </p:nvSpPr>
        <p:spPr>
          <a:xfrm>
            <a:off x="3558137" y="3139719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32" name="Shape 836"/>
          <p:cNvCxnSpPr>
            <a:stCxn id="33" idx="1"/>
            <a:endCxn id="31" idx="0"/>
          </p:cNvCxnSpPr>
          <p:nvPr/>
        </p:nvCxnSpPr>
        <p:spPr>
          <a:xfrm rot="10800000" flipV="1">
            <a:off x="3650213" y="2110623"/>
            <a:ext cx="1232265" cy="1029095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840"/>
          <p:cNvSpPr/>
          <p:nvPr/>
        </p:nvSpPr>
        <p:spPr>
          <a:xfrm>
            <a:off x="4882477" y="1925958"/>
            <a:ext cx="2437965" cy="369332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r>
              <a:rPr lang="es-CO" sz="1200" b="1" dirty="0">
                <a:solidFill>
                  <a:schemeClr val="tx1"/>
                </a:solidFill>
              </a:rPr>
              <a:t>GPAEL </a:t>
            </a:r>
            <a:r>
              <a:rPr lang="es-CO" sz="1200" b="1" dirty="0" smtClean="0">
                <a:solidFill>
                  <a:schemeClr val="tx1"/>
                </a:solidFill>
              </a:rPr>
              <a:t>1993, </a:t>
            </a:r>
            <a:r>
              <a:rPr lang="es-CO" sz="1200" dirty="0" smtClean="0">
                <a:solidFill>
                  <a:schemeClr val="tx1"/>
                </a:solidFill>
              </a:rPr>
              <a:t>“</a:t>
            </a:r>
            <a:r>
              <a:rPr lang="es-CO" sz="1200" dirty="0">
                <a:solidFill>
                  <a:schemeClr val="tx1"/>
                </a:solidFill>
              </a:rPr>
              <a:t>Guía para la Prevención y Atención de Emergencias Locales”.</a:t>
            </a:r>
          </a:p>
        </p:txBody>
      </p:sp>
      <p:sp>
        <p:nvSpPr>
          <p:cNvPr id="34" name="Oval 78"/>
          <p:cNvSpPr/>
          <p:nvPr/>
        </p:nvSpPr>
        <p:spPr>
          <a:xfrm>
            <a:off x="4344528" y="3136040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35" name="Shape 836"/>
          <p:cNvCxnSpPr>
            <a:stCxn id="36" idx="1"/>
            <a:endCxn id="34" idx="0"/>
          </p:cNvCxnSpPr>
          <p:nvPr/>
        </p:nvCxnSpPr>
        <p:spPr>
          <a:xfrm rot="10800000" flipV="1">
            <a:off x="4436603" y="2589386"/>
            <a:ext cx="1126780" cy="546654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840"/>
          <p:cNvSpPr/>
          <p:nvPr/>
        </p:nvSpPr>
        <p:spPr>
          <a:xfrm>
            <a:off x="5563383" y="2404720"/>
            <a:ext cx="2044520" cy="369332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>
                <a:solidFill>
                  <a:schemeClr val="tx1"/>
                </a:solidFill>
              </a:rPr>
              <a:t>SUME </a:t>
            </a:r>
            <a:r>
              <a:rPr lang="es-CO" sz="1200" b="1" dirty="0" smtClean="0">
                <a:solidFill>
                  <a:schemeClr val="tx1"/>
                </a:solidFill>
              </a:rPr>
              <a:t>1995, </a:t>
            </a:r>
            <a:r>
              <a:rPr lang="es-CO" sz="1200" dirty="0">
                <a:solidFill>
                  <a:schemeClr val="tx1"/>
                </a:solidFill>
              </a:rPr>
              <a:t>“Sistema Unificado para Manejo de Emergencias”.</a:t>
            </a:r>
          </a:p>
        </p:txBody>
      </p:sp>
      <p:sp>
        <p:nvSpPr>
          <p:cNvPr id="37" name="Oval 78"/>
          <p:cNvSpPr/>
          <p:nvPr/>
        </p:nvSpPr>
        <p:spPr>
          <a:xfrm>
            <a:off x="5130919" y="3136040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38" name="Shape 836"/>
          <p:cNvCxnSpPr>
            <a:stCxn id="39" idx="2"/>
            <a:endCxn id="37" idx="0"/>
          </p:cNvCxnSpPr>
          <p:nvPr/>
        </p:nvCxnSpPr>
        <p:spPr>
          <a:xfrm rot="5400000">
            <a:off x="6877012" y="783256"/>
            <a:ext cx="698766" cy="4006802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840"/>
          <p:cNvSpPr/>
          <p:nvPr/>
        </p:nvSpPr>
        <p:spPr>
          <a:xfrm>
            <a:off x="7677394" y="1698610"/>
            <a:ext cx="3104804" cy="738664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>
                <a:solidFill>
                  <a:schemeClr val="tx1"/>
                </a:solidFill>
              </a:rPr>
              <a:t>Decreto 723 de Octubre </a:t>
            </a:r>
            <a:r>
              <a:rPr lang="es-CO" sz="1200" b="1" dirty="0" smtClean="0">
                <a:solidFill>
                  <a:schemeClr val="tx1"/>
                </a:solidFill>
              </a:rPr>
              <a:t>15, </a:t>
            </a:r>
            <a:r>
              <a:rPr lang="es-CO" sz="1200" dirty="0">
                <a:solidFill>
                  <a:schemeClr val="tx1"/>
                </a:solidFill>
              </a:rPr>
              <a:t>“Por el cual se organiza el Sistema Distrital para la Prevención y Atención de Emergencias de Santa Fe de Bogotá D.C., y se dictan otras disposiciones</a:t>
            </a:r>
            <a:r>
              <a:rPr lang="es-CO" sz="1200" dirty="0" smtClean="0">
                <a:solidFill>
                  <a:schemeClr val="tx1"/>
                </a:solidFill>
              </a:rPr>
              <a:t>”.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40" name="Oval 78"/>
          <p:cNvSpPr/>
          <p:nvPr/>
        </p:nvSpPr>
        <p:spPr>
          <a:xfrm>
            <a:off x="5917310" y="3135134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41" name="Shape 836"/>
          <p:cNvCxnSpPr>
            <a:stCxn id="42" idx="2"/>
            <a:endCxn id="40" idx="0"/>
          </p:cNvCxnSpPr>
          <p:nvPr/>
        </p:nvCxnSpPr>
        <p:spPr>
          <a:xfrm rot="5400000">
            <a:off x="8269756" y="713430"/>
            <a:ext cx="161333" cy="4682074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840"/>
          <p:cNvSpPr/>
          <p:nvPr/>
        </p:nvSpPr>
        <p:spPr>
          <a:xfrm>
            <a:off x="9359905" y="2604469"/>
            <a:ext cx="2663107" cy="369332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PRETB, </a:t>
            </a:r>
            <a:r>
              <a:rPr lang="es-CO" sz="1200" dirty="0" smtClean="0">
                <a:solidFill>
                  <a:schemeClr val="tx1"/>
                </a:solidFill>
              </a:rPr>
              <a:t>“Plan de Respuesta a Emergencias por Terremoto en Bogotá D.C.”.</a:t>
            </a:r>
            <a:endParaRPr lang="es-CO" sz="1200" dirty="0">
              <a:solidFill>
                <a:schemeClr val="tx1"/>
              </a:solidFill>
            </a:endParaRPr>
          </a:p>
        </p:txBody>
      </p:sp>
      <p:cxnSp>
        <p:nvCxnSpPr>
          <p:cNvPr id="43" name="128 Conector recto de flecha"/>
          <p:cNvCxnSpPr/>
          <p:nvPr/>
        </p:nvCxnSpPr>
        <p:spPr>
          <a:xfrm flipV="1">
            <a:off x="1788505" y="3801182"/>
            <a:ext cx="9296280" cy="5990"/>
          </a:xfrm>
          <a:prstGeom prst="straightConnector1">
            <a:avLst/>
          </a:prstGeom>
          <a:ln>
            <a:tailEnd type="oval" w="lg" len="lg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4" name="Oval 78"/>
          <p:cNvSpPr/>
          <p:nvPr/>
        </p:nvSpPr>
        <p:spPr>
          <a:xfrm>
            <a:off x="6704018" y="3868281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45" name="Shape 836"/>
          <p:cNvCxnSpPr>
            <a:stCxn id="46" idx="3"/>
            <a:endCxn id="44" idx="4"/>
          </p:cNvCxnSpPr>
          <p:nvPr/>
        </p:nvCxnSpPr>
        <p:spPr>
          <a:xfrm flipV="1">
            <a:off x="5896163" y="4063544"/>
            <a:ext cx="899930" cy="119633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840"/>
          <p:cNvSpPr/>
          <p:nvPr/>
        </p:nvSpPr>
        <p:spPr>
          <a:xfrm>
            <a:off x="4129558" y="4090844"/>
            <a:ext cx="1766605" cy="18466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 </a:t>
            </a:r>
            <a:r>
              <a:rPr lang="es-CO" sz="1200" dirty="0" smtClean="0">
                <a:solidFill>
                  <a:schemeClr val="tx1"/>
                </a:solidFill>
              </a:rPr>
              <a:t>“Protocolos Distritales”.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47" name="Oval 78"/>
          <p:cNvSpPr/>
          <p:nvPr/>
        </p:nvSpPr>
        <p:spPr>
          <a:xfrm>
            <a:off x="7487642" y="3868825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48" name="Shape 836"/>
          <p:cNvCxnSpPr>
            <a:stCxn id="49" idx="3"/>
            <a:endCxn id="47" idx="4"/>
          </p:cNvCxnSpPr>
          <p:nvPr/>
        </p:nvCxnSpPr>
        <p:spPr>
          <a:xfrm flipV="1">
            <a:off x="6101459" y="4064088"/>
            <a:ext cx="1478258" cy="459051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840"/>
          <p:cNvSpPr/>
          <p:nvPr/>
        </p:nvSpPr>
        <p:spPr>
          <a:xfrm>
            <a:off x="960482" y="4338473"/>
            <a:ext cx="5140977" cy="369332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Decreto 332, </a:t>
            </a:r>
            <a:r>
              <a:rPr lang="es-CO" sz="1200" dirty="0" smtClean="0">
                <a:solidFill>
                  <a:schemeClr val="tx1"/>
                </a:solidFill>
              </a:rPr>
              <a:t>“Por </a:t>
            </a:r>
            <a:r>
              <a:rPr lang="es-CO" sz="1200" dirty="0">
                <a:solidFill>
                  <a:schemeClr val="tx1"/>
                </a:solidFill>
              </a:rPr>
              <a:t>el cual se organiza el Régimen y el Sistema para la Prevención y Atención de Emergencias en Bogotá Distrito Capital y se dictan otras disposiciones</a:t>
            </a:r>
            <a:r>
              <a:rPr lang="es-CO" sz="1200" dirty="0" smtClean="0">
                <a:solidFill>
                  <a:schemeClr val="tx1"/>
                </a:solidFill>
              </a:rPr>
              <a:t>".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50" name="Oval 78"/>
          <p:cNvSpPr/>
          <p:nvPr/>
        </p:nvSpPr>
        <p:spPr>
          <a:xfrm>
            <a:off x="8271266" y="3868281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51" name="Shape 836"/>
          <p:cNvCxnSpPr>
            <a:stCxn id="52" idx="3"/>
            <a:endCxn id="50" idx="4"/>
          </p:cNvCxnSpPr>
          <p:nvPr/>
        </p:nvCxnSpPr>
        <p:spPr>
          <a:xfrm flipV="1">
            <a:off x="5896163" y="4063544"/>
            <a:ext cx="2467178" cy="891650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840"/>
          <p:cNvSpPr/>
          <p:nvPr/>
        </p:nvSpPr>
        <p:spPr>
          <a:xfrm>
            <a:off x="2366355" y="4770528"/>
            <a:ext cx="3529808" cy="369332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Resolución 137 e 2007, PEB, </a:t>
            </a:r>
            <a:r>
              <a:rPr lang="es-CO" sz="1200" dirty="0" smtClean="0">
                <a:solidFill>
                  <a:schemeClr val="tx1"/>
                </a:solidFill>
              </a:rPr>
              <a:t>“</a:t>
            </a:r>
            <a:r>
              <a:rPr lang="es-CO" sz="1200" dirty="0">
                <a:solidFill>
                  <a:schemeClr val="tx1"/>
                </a:solidFill>
              </a:rPr>
              <a:t>Plan de </a:t>
            </a:r>
            <a:r>
              <a:rPr lang="es-CO" sz="1200" dirty="0" smtClean="0">
                <a:solidFill>
                  <a:schemeClr val="tx1"/>
                </a:solidFill>
              </a:rPr>
              <a:t>Emergencias de Bogotá” Estructura SCI.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53" name="Oval 78"/>
          <p:cNvSpPr/>
          <p:nvPr/>
        </p:nvSpPr>
        <p:spPr>
          <a:xfrm>
            <a:off x="9782657" y="3872515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54" name="Shape 836"/>
          <p:cNvCxnSpPr>
            <a:stCxn id="55" idx="3"/>
            <a:endCxn id="53" idx="4"/>
          </p:cNvCxnSpPr>
          <p:nvPr/>
        </p:nvCxnSpPr>
        <p:spPr>
          <a:xfrm flipV="1">
            <a:off x="6905125" y="4067778"/>
            <a:ext cx="2969607" cy="1840091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840"/>
          <p:cNvSpPr/>
          <p:nvPr/>
        </p:nvSpPr>
        <p:spPr>
          <a:xfrm>
            <a:off x="2592171" y="5630870"/>
            <a:ext cx="4312954" cy="553998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Acuerdo 546 de Dic 27, </a:t>
            </a:r>
            <a:r>
              <a:rPr lang="es-CO" sz="1200" dirty="0" smtClean="0">
                <a:solidFill>
                  <a:schemeClr val="tx1"/>
                </a:solidFill>
              </a:rPr>
              <a:t>“Por el cual se transforma el Sistema Distrital de Prevención y Atención de Emergencias –SDPAE-En el Sistema Distrital de Gestión del Riesgo y Cambio Climático-SDGR-CC-”.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56" name="Oval 78"/>
          <p:cNvSpPr/>
          <p:nvPr/>
        </p:nvSpPr>
        <p:spPr>
          <a:xfrm>
            <a:off x="10507309" y="3871198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57" name="Shape 836"/>
          <p:cNvCxnSpPr>
            <a:stCxn id="58" idx="3"/>
            <a:endCxn id="56" idx="4"/>
          </p:cNvCxnSpPr>
          <p:nvPr/>
        </p:nvCxnSpPr>
        <p:spPr>
          <a:xfrm flipV="1">
            <a:off x="9852713" y="4066461"/>
            <a:ext cx="746671" cy="2439092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840"/>
          <p:cNvSpPr/>
          <p:nvPr/>
        </p:nvSpPr>
        <p:spPr>
          <a:xfrm>
            <a:off x="3872732" y="6228554"/>
            <a:ext cx="5979981" cy="553998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Decreto 172 de Jul 1, </a:t>
            </a:r>
            <a:r>
              <a:rPr lang="es-CO" sz="1200" dirty="0" smtClean="0">
                <a:solidFill>
                  <a:schemeClr val="tx1"/>
                </a:solidFill>
              </a:rPr>
              <a:t>“Por el cual se reglamenta el acuerdo 546, se organizan las instancias de coordinación y orientación del Sistema Distrital de Gestión de Riesgos y Cambio Climático y se definen lineamientos para su funcionamiento”.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59" name="132 CuadroTexto"/>
          <p:cNvSpPr txBox="1"/>
          <p:nvPr/>
        </p:nvSpPr>
        <p:spPr>
          <a:xfrm>
            <a:off x="8863574" y="3445643"/>
            <a:ext cx="57785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es-CO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Oval 78"/>
          <p:cNvSpPr/>
          <p:nvPr/>
        </p:nvSpPr>
        <p:spPr>
          <a:xfrm>
            <a:off x="9103199" y="3850340"/>
            <a:ext cx="184150" cy="1952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3" rIns="91427" bIns="45713" anchor="ctr"/>
          <a:lstStyle/>
          <a:p>
            <a:pPr algn="ctr">
              <a:defRPr/>
            </a:pPr>
            <a:endParaRPr lang="es-CO">
              <a:solidFill>
                <a:prstClr val="white"/>
              </a:solidFill>
            </a:endParaRPr>
          </a:p>
        </p:txBody>
      </p:sp>
      <p:cxnSp>
        <p:nvCxnSpPr>
          <p:cNvPr id="61" name="Shape 836"/>
          <p:cNvCxnSpPr>
            <a:stCxn id="62" idx="3"/>
            <a:endCxn id="60" idx="4"/>
          </p:cNvCxnSpPr>
          <p:nvPr/>
        </p:nvCxnSpPr>
        <p:spPr>
          <a:xfrm flipV="1">
            <a:off x="9124376" y="4045603"/>
            <a:ext cx="70898" cy="1247429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840"/>
          <p:cNvSpPr/>
          <p:nvPr/>
        </p:nvSpPr>
        <p:spPr>
          <a:xfrm>
            <a:off x="4668917" y="5016033"/>
            <a:ext cx="4455459" cy="553998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lvl="0"/>
            <a:r>
              <a:rPr lang="es-CO" sz="1200" b="1" dirty="0" smtClean="0">
                <a:solidFill>
                  <a:schemeClr val="tx1"/>
                </a:solidFill>
              </a:rPr>
              <a:t>Ley 1523, “</a:t>
            </a:r>
            <a:r>
              <a:rPr lang="es-CO" sz="1200" dirty="0" smtClean="0">
                <a:solidFill>
                  <a:schemeClr val="tx1"/>
                </a:solidFill>
              </a:rPr>
              <a:t>por </a:t>
            </a:r>
            <a:r>
              <a:rPr lang="es-CO" sz="1200" dirty="0">
                <a:solidFill>
                  <a:schemeClr val="tx1"/>
                </a:solidFill>
              </a:rPr>
              <a:t>el cual se adopta la política nacional de Gestión del Riesgo de Desastres y se establece el Sistema Nacional de Gestión del Riesgo de Desastres y se dictan otras </a:t>
            </a:r>
            <a:r>
              <a:rPr lang="es-CO" sz="1200" dirty="0" smtClean="0">
                <a:solidFill>
                  <a:schemeClr val="tx1"/>
                </a:solidFill>
              </a:rPr>
              <a:t>disposiciones”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9751020" y="73393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Antecedentes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66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0" grpId="0" animBg="1"/>
      <p:bldP spid="33" grpId="0" animBg="1"/>
      <p:bldP spid="36" grpId="0" animBg="1"/>
      <p:bldP spid="39" grpId="0" animBg="1"/>
      <p:bldP spid="42" grpId="0" animBg="1"/>
      <p:bldP spid="46" grpId="0" animBg="1"/>
      <p:bldP spid="49" grpId="0" animBg="1"/>
      <p:bldP spid="52" grpId="0" animBg="1"/>
      <p:bldP spid="55" grpId="0" animBg="1"/>
      <p:bldP spid="58" grpId="0" animBg="1"/>
      <p:bldP spid="6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9293" y="1854960"/>
            <a:ext cx="2658383" cy="2302263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7185174" y="5023667"/>
            <a:ext cx="3758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Entidades Participantes: </a:t>
            </a:r>
            <a:r>
              <a:rPr lang="es-CO" sz="2400" dirty="0" smtClean="0"/>
              <a:t>63</a:t>
            </a:r>
            <a:endParaRPr lang="es-CO" sz="2400" dirty="0"/>
          </a:p>
          <a:p>
            <a:r>
              <a:rPr lang="es-CO" sz="2400" dirty="0"/>
              <a:t>% Participación total: 60%</a:t>
            </a:r>
          </a:p>
        </p:txBody>
      </p:sp>
      <p:graphicFrame>
        <p:nvGraphicFramePr>
          <p:cNvPr id="21" name="Gráfico 20"/>
          <p:cNvGraphicFramePr/>
          <p:nvPr>
            <p:extLst/>
          </p:nvPr>
        </p:nvGraphicFramePr>
        <p:xfrm>
          <a:off x="290887" y="1634815"/>
          <a:ext cx="8708572" cy="2922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Gráfico 21"/>
          <p:cNvGraphicFramePr/>
          <p:nvPr>
            <p:extLst/>
          </p:nvPr>
        </p:nvGraphicFramePr>
        <p:xfrm>
          <a:off x="1901370" y="4397829"/>
          <a:ext cx="5470073" cy="2384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Rectángulo 10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10210895" y="70409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Diagnóstico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50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10210895" y="70409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Diagnóstico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Gráfico 10"/>
          <p:cNvGraphicFramePr/>
          <p:nvPr>
            <p:extLst/>
          </p:nvPr>
        </p:nvGraphicFramePr>
        <p:xfrm>
          <a:off x="5326226" y="2812559"/>
          <a:ext cx="7232838" cy="3462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ángulo 3"/>
          <p:cNvSpPr/>
          <p:nvPr/>
        </p:nvSpPr>
        <p:spPr>
          <a:xfrm>
            <a:off x="6454320" y="1624070"/>
            <a:ext cx="54727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/>
              <a:t>¿Cuál es el nivel de desarrollo e implementación en la EDRE, </a:t>
            </a:r>
            <a:r>
              <a:rPr lang="es-CO" dirty="0" smtClean="0"/>
              <a:t>frente a los sistemas Organizacionales para la Administración y atención de Emergencias?</a:t>
            </a:r>
            <a:endParaRPr lang="es-CO" dirty="0"/>
          </a:p>
        </p:txBody>
      </p:sp>
      <p:graphicFrame>
        <p:nvGraphicFramePr>
          <p:cNvPr id="12" name="Gráfico 11"/>
          <p:cNvGraphicFramePr/>
          <p:nvPr>
            <p:extLst/>
          </p:nvPr>
        </p:nvGraphicFramePr>
        <p:xfrm>
          <a:off x="-626118" y="2901538"/>
          <a:ext cx="7232838" cy="3462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Rectángulo 12"/>
          <p:cNvSpPr/>
          <p:nvPr/>
        </p:nvSpPr>
        <p:spPr>
          <a:xfrm>
            <a:off x="445241" y="1583957"/>
            <a:ext cx="5269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/>
              <a:t>¿En la actualidad, la importancia de desarrollar e implementar un sistema organizacional para la administración y atención de emergencias, </a:t>
            </a:r>
            <a:r>
              <a:rPr lang="es-CO" dirty="0" smtClean="0"/>
              <a:t>para </a:t>
            </a:r>
            <a:r>
              <a:rPr lang="es-CO" dirty="0"/>
              <a:t>la entidad y para el </a:t>
            </a:r>
            <a:r>
              <a:rPr lang="es-CO" dirty="0" err="1"/>
              <a:t>SDGR</a:t>
            </a:r>
            <a:r>
              <a:rPr lang="es-CO" dirty="0"/>
              <a:t>-CC es?</a:t>
            </a:r>
          </a:p>
        </p:txBody>
      </p:sp>
    </p:spTree>
    <p:extLst>
      <p:ext uri="{BB962C8B-B14F-4D97-AF65-F5344CB8AC3E}">
        <p14:creationId xmlns:p14="http://schemas.microsoft.com/office/powerpoint/2010/main" val="183324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419771" y="5229509"/>
            <a:ext cx="2598058" cy="1519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413104" y="6030329"/>
            <a:ext cx="621792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/>
          <p:cNvSpPr/>
          <p:nvPr/>
        </p:nvSpPr>
        <p:spPr>
          <a:xfrm>
            <a:off x="5413104" y="5399238"/>
            <a:ext cx="621792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/>
          <p:cNvSpPr/>
          <p:nvPr/>
        </p:nvSpPr>
        <p:spPr>
          <a:xfrm>
            <a:off x="0" y="1384434"/>
            <a:ext cx="6066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solidFill>
                  <a:srgbClr val="202124"/>
                </a:solidFill>
              </a:rPr>
              <a:t>¿</a:t>
            </a:r>
            <a:r>
              <a:rPr lang="es-ES_tradnl" dirty="0">
                <a:solidFill>
                  <a:srgbClr val="202124"/>
                </a:solidFill>
              </a:rPr>
              <a:t>La Entidad cuenta con un sistema organizacional para la </a:t>
            </a:r>
            <a:endParaRPr lang="es-ES_tradnl" dirty="0" smtClean="0">
              <a:solidFill>
                <a:srgbClr val="202124"/>
              </a:solidFill>
            </a:endParaRPr>
          </a:p>
          <a:p>
            <a:pPr algn="ctr"/>
            <a:r>
              <a:rPr lang="es-ES_tradnl" dirty="0" smtClean="0">
                <a:solidFill>
                  <a:srgbClr val="202124"/>
                </a:solidFill>
              </a:rPr>
              <a:t>administración </a:t>
            </a:r>
            <a:r>
              <a:rPr lang="es-ES_tradnl" dirty="0">
                <a:solidFill>
                  <a:srgbClr val="202124"/>
                </a:solidFill>
              </a:rPr>
              <a:t>y atención de emergencias?</a:t>
            </a:r>
            <a:endParaRPr lang="es-ES_tradnl" dirty="0"/>
          </a:p>
        </p:txBody>
      </p:sp>
      <p:graphicFrame>
        <p:nvGraphicFramePr>
          <p:cNvPr id="11" name="Gráfico 10"/>
          <p:cNvGraphicFramePr/>
          <p:nvPr>
            <p:extLst/>
          </p:nvPr>
        </p:nvGraphicFramePr>
        <p:xfrm>
          <a:off x="-337732" y="2117948"/>
          <a:ext cx="6550669" cy="3301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Flecha derecha 11"/>
          <p:cNvSpPr/>
          <p:nvPr/>
        </p:nvSpPr>
        <p:spPr>
          <a:xfrm>
            <a:off x="4992180" y="3386205"/>
            <a:ext cx="1074783" cy="3962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13" name="Gráfico 12"/>
          <p:cNvGraphicFramePr/>
          <p:nvPr>
            <p:extLst/>
          </p:nvPr>
        </p:nvGraphicFramePr>
        <p:xfrm>
          <a:off x="4750140" y="1752600"/>
          <a:ext cx="7537310" cy="5059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CuadroTexto 15"/>
          <p:cNvSpPr txBox="1"/>
          <p:nvPr/>
        </p:nvSpPr>
        <p:spPr>
          <a:xfrm>
            <a:off x="2781660" y="5399238"/>
            <a:ext cx="262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Enfoque del Sistema Organizacional para la Administración y atención de </a:t>
            </a:r>
            <a:r>
              <a:rPr lang="es-CO" sz="1200" dirty="0" smtClean="0"/>
              <a:t>Emergencias</a:t>
            </a:r>
            <a:endParaRPr lang="es-CO" sz="12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2781660" y="6054558"/>
            <a:ext cx="262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/>
              <a:t>Instrumento de Planificación </a:t>
            </a:r>
            <a:r>
              <a:rPr lang="es-CO" sz="1200" dirty="0" smtClean="0"/>
              <a:t>de Emergencias y Desastres  (Debe incluir los Sistemas Organizacionales)</a:t>
            </a:r>
            <a:endParaRPr lang="es-CO" sz="12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1825083" y="5419947"/>
            <a:ext cx="1112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800" b="1" dirty="0" smtClean="0"/>
              <a:t>44%</a:t>
            </a:r>
            <a:endParaRPr lang="es-CO" sz="2800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825083" y="6090507"/>
            <a:ext cx="1112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800" b="1" dirty="0" smtClean="0"/>
              <a:t>56%</a:t>
            </a:r>
            <a:endParaRPr lang="es-CO" sz="2800" b="1" dirty="0"/>
          </a:p>
        </p:txBody>
      </p:sp>
      <p:sp>
        <p:nvSpPr>
          <p:cNvPr id="21" name="Rectángulo 20"/>
          <p:cNvSpPr/>
          <p:nvPr/>
        </p:nvSpPr>
        <p:spPr>
          <a:xfrm>
            <a:off x="5878286" y="1612996"/>
            <a:ext cx="5167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solidFill>
                  <a:srgbClr val="202124"/>
                </a:solidFill>
              </a:rPr>
              <a:t>¿Cuál utiliza?</a:t>
            </a:r>
            <a:endParaRPr lang="es-ES_tradnl" dirty="0"/>
          </a:p>
        </p:txBody>
      </p:sp>
      <p:sp>
        <p:nvSpPr>
          <p:cNvPr id="22" name="Rectángulo 21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10210895" y="70409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Diagnóstico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4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012" y="2815444"/>
            <a:ext cx="5905808" cy="5770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2.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01497" y="2062103"/>
            <a:ext cx="9243236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por temporada de lluvias</a:t>
            </a:r>
            <a:endParaRPr lang="es-CO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14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10210895" y="704094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Diagnóstico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Gráfico 18"/>
          <p:cNvGraphicFramePr>
            <a:graphicFrameLocks/>
          </p:cNvGraphicFramePr>
          <p:nvPr>
            <p:extLst/>
          </p:nvPr>
        </p:nvGraphicFramePr>
        <p:xfrm>
          <a:off x="290887" y="2113877"/>
          <a:ext cx="10727572" cy="3434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ctángulo 2"/>
          <p:cNvSpPr/>
          <p:nvPr/>
        </p:nvSpPr>
        <p:spPr>
          <a:xfrm>
            <a:off x="1639614" y="5798729"/>
            <a:ext cx="74301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dirty="0" smtClean="0"/>
              <a:t>Conoce Otros?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 smtClean="0"/>
              <a:t>Sistema </a:t>
            </a:r>
            <a:r>
              <a:rPr lang="es-CO" sz="1400" dirty="0"/>
              <a:t>de seguridad y Salud en el Trabajo -ISO 18001 también conocida como </a:t>
            </a:r>
            <a:r>
              <a:rPr lang="es-CO" sz="1400" dirty="0" err="1"/>
              <a:t>OHSAS</a:t>
            </a:r>
            <a:endParaRPr lang="es-CO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400" dirty="0" smtClean="0"/>
              <a:t>PON Específicos de Entidad. Protocolos </a:t>
            </a:r>
            <a:r>
              <a:rPr lang="es-CO" sz="1400" dirty="0"/>
              <a:t>y normas internas de </a:t>
            </a:r>
            <a:r>
              <a:rPr lang="es-CO" sz="1400" dirty="0" err="1"/>
              <a:t>Vanti</a:t>
            </a:r>
            <a:r>
              <a:rPr lang="es-CO" sz="1400" dirty="0"/>
              <a:t> para la atención de emergencias relacionadas con gas natural. 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1185448" y="1460342"/>
            <a:ext cx="9233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 smtClean="0">
                <a:solidFill>
                  <a:srgbClr val="202124"/>
                </a:solidFill>
              </a:rPr>
              <a:t>¿</a:t>
            </a:r>
            <a:r>
              <a:rPr lang="es-CO" dirty="0">
                <a:solidFill>
                  <a:srgbClr val="202124"/>
                </a:solidFill>
              </a:rPr>
              <a:t>De los siguientes sistemas organizacionales para administración y atención de emergencia conoce Usted</a:t>
            </a:r>
            <a:r>
              <a:rPr lang="es-CO" dirty="0" smtClean="0">
                <a:solidFill>
                  <a:srgbClr val="202124"/>
                </a:solidFill>
              </a:rPr>
              <a:t>?</a:t>
            </a:r>
            <a:endParaRPr lang="es-CO" dirty="0">
              <a:solidFill>
                <a:srgbClr val="2021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53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40" y="1366966"/>
            <a:ext cx="2460050" cy="32799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n 9"/>
          <p:cNvPicPr/>
          <p:nvPr/>
        </p:nvPicPr>
        <p:blipFill>
          <a:blip r:embed="rId5"/>
          <a:stretch>
            <a:fillRect/>
          </a:stretch>
        </p:blipFill>
        <p:spPr>
          <a:xfrm>
            <a:off x="2860211" y="1369438"/>
            <a:ext cx="2467303" cy="3277513"/>
          </a:xfrm>
          <a:prstGeom prst="rect">
            <a:avLst/>
          </a:prstGeom>
        </p:spPr>
      </p:pic>
      <p:pic>
        <p:nvPicPr>
          <p:cNvPr id="11" name="Imagen 10"/>
          <p:cNvPicPr/>
          <p:nvPr/>
        </p:nvPicPr>
        <p:blipFill>
          <a:blip r:embed="rId6"/>
          <a:stretch>
            <a:fillRect/>
          </a:stretch>
        </p:blipFill>
        <p:spPr>
          <a:xfrm>
            <a:off x="3767057" y="3714875"/>
            <a:ext cx="2273979" cy="3026874"/>
          </a:xfrm>
          <a:prstGeom prst="rect">
            <a:avLst/>
          </a:prstGeom>
        </p:spPr>
      </p:pic>
      <p:pic>
        <p:nvPicPr>
          <p:cNvPr id="12" name="Imagen 11"/>
          <p:cNvPicPr/>
          <p:nvPr/>
        </p:nvPicPr>
        <p:blipFill>
          <a:blip r:embed="rId7"/>
          <a:stretch>
            <a:fillRect/>
          </a:stretch>
        </p:blipFill>
        <p:spPr>
          <a:xfrm>
            <a:off x="1307007" y="3714875"/>
            <a:ext cx="2305624" cy="3034771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7374849" y="759749"/>
            <a:ext cx="4543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Enfoques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829" y="1661591"/>
            <a:ext cx="5996538" cy="4106568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6901417" y="2806463"/>
            <a:ext cx="50019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 de la Norma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Año de Actualización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Antecedente de la Norma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Alcance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Propósito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Estructura de la Norma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6767062" y="1892718"/>
            <a:ext cx="5424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 de </a:t>
            </a:r>
            <a:r>
              <a:rPr lang="es-CO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Enfoques: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50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9665234" y="5262558"/>
            <a:ext cx="2432576" cy="1564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504851" y="1626748"/>
          <a:ext cx="11437142" cy="48439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15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65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2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47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414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96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CUADRO COMPARATIVO DE SISTEMAS DE ADMINISTRACIÓN Y ATENCIÓN DE EMERGENCIAS</a:t>
                      </a:r>
                      <a:endParaRPr lang="es-CO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3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CRITERIOS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NFPA 1600, Norma sobre Administración de Emergencias/Desastres y Programas para la Continuidad del Negocio/ Continuidad de Operaciones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Norma Técnica Colombiana NTC-ISO 22320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Nacional de Gestión de Incidentes (NIMS)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de Comando de Incidentes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477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Ofrece orientación y dirección para la respuesta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477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Alcance </a:t>
                      </a:r>
                      <a:r>
                        <a:rPr lang="es-CO" sz="1600" u="none" strike="noStrike" dirty="0" smtClean="0">
                          <a:effectLst/>
                        </a:rPr>
                        <a:t>Organización </a:t>
                      </a:r>
                      <a:r>
                        <a:rPr lang="es-CO" sz="1600" u="none" strike="noStrike" dirty="0">
                          <a:effectLst/>
                        </a:rPr>
                        <a:t>(Privada, Pública, gubernamental o sin animo de lucro)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Aplicable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Aplicable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Aplicable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Aplicable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En la actualidad, el nivel de implementación en los distintos niveles de las Organizaciones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Bajo</a:t>
                      </a:r>
                      <a:endParaRPr lang="es-CO" sz="16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Bajo</a:t>
                      </a:r>
                      <a:endParaRPr lang="es-CO" sz="16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Bajo</a:t>
                      </a:r>
                      <a:endParaRPr lang="es-CO" sz="1600" b="1" i="0" u="none" strike="noStrike" dirty="0">
                        <a:solidFill>
                          <a:srgbClr val="9C000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Moderado</a:t>
                      </a:r>
                      <a:endParaRPr lang="es-CO" sz="1600" b="1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Establece implementación en distintos niveles o </a:t>
                      </a:r>
                      <a:r>
                        <a:rPr lang="es-CO" sz="1600" u="none" strike="noStrike" dirty="0" smtClean="0">
                          <a:effectLst/>
                        </a:rPr>
                        <a:t>instancias </a:t>
                      </a:r>
                      <a:r>
                        <a:rPr lang="es-CO" sz="1600" u="none" strike="noStrike" dirty="0">
                          <a:effectLst/>
                        </a:rPr>
                        <a:t>de coordinación (Tomas de decisiones)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SI</a:t>
                      </a:r>
                      <a:endParaRPr lang="es-CO" sz="1600" b="1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Rectángulo 12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7374849" y="759749"/>
            <a:ext cx="4543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Enfoques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9665234" y="5262558"/>
            <a:ext cx="2432576" cy="1564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graphicFrame>
        <p:nvGraphicFramePr>
          <p:cNvPr id="12" name="Tabla 11"/>
          <p:cNvGraphicFramePr>
            <a:graphicFrameLocks noGrp="1"/>
          </p:cNvGraphicFramePr>
          <p:nvPr>
            <p:extLst/>
          </p:nvPr>
        </p:nvGraphicFramePr>
        <p:xfrm>
          <a:off x="504851" y="1366966"/>
          <a:ext cx="11437142" cy="53316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15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65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2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47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414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96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CUADRO COMPARATIVO DE SISTEMAS DE ADMINISTRACIÓN Y ATENCIÓN DE EMERGENCIAS</a:t>
                      </a:r>
                      <a:endParaRPr lang="es-CO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3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CRITERIOS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NFPA 1600, Norma sobre Administración de Emergencias/Desastres y Programas para la Continuidad del Negocio/ Continuidad de Operaciones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Norma Técnica Colombiana NTC-ISO 22320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Nacional de Gestión de Incidentes (NIMS)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de Comando de Incidentes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Define responsables de participación en la prevención, preparación y atención en la respuesta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477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Desarrolla  reglamentaciones, protocolos, planes, marco de </a:t>
                      </a:r>
                      <a:r>
                        <a:rPr lang="es-CO" sz="1600" u="none" strike="noStrike" dirty="0" smtClean="0">
                          <a:effectLst/>
                        </a:rPr>
                        <a:t>actuación,</a:t>
                      </a:r>
                      <a:r>
                        <a:rPr lang="es-CO" sz="1600" u="none" strike="noStrike" baseline="0" dirty="0" smtClean="0">
                          <a:effectLst/>
                        </a:rPr>
                        <a:t> otros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954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Implementa un sistema de comando y control. (Gestión eficaz de activos disponibles preparación, respuesta, continuidad y/o recuperación)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7477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Define programas de desempeño de objetivos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1" name="Rectángulo 10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7374849" y="759749"/>
            <a:ext cx="4543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Enfoques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93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9665234" y="5262558"/>
            <a:ext cx="2432576" cy="1564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/>
          <p:cNvSpPr/>
          <p:nvPr/>
        </p:nvSpPr>
        <p:spPr>
          <a:xfrm>
            <a:off x="8316954" y="4166349"/>
            <a:ext cx="2432576" cy="1564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/>
          </p:nvPr>
        </p:nvGraphicFramePr>
        <p:xfrm>
          <a:off x="504851" y="1626748"/>
          <a:ext cx="11437142" cy="48439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15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65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2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47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414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96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CUADRO COMPARATIVO DE SISTEMAS DE ADMINISTRACIÓN Y ATENCIÓN DE EMERGENCIAS</a:t>
                      </a:r>
                      <a:endParaRPr lang="es-CO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3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CRITERIOS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NFPA 1600, Norma sobre Administración de Emergencias/Desastres y Programas para la Continuidad del Negocio/ Continuidad de Operaciones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Norma Técnica Colombiana NTC-ISO 22320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Nacional de Gestión de Incidentes (NIMS)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de Comando de Incidentes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477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Basado en sistema </a:t>
                      </a:r>
                      <a:r>
                        <a:rPr lang="es-CO" sz="1600" u="none" strike="noStrike" dirty="0" smtClean="0">
                          <a:effectLst/>
                        </a:rPr>
                        <a:t>de mejora </a:t>
                      </a:r>
                      <a:r>
                        <a:rPr lang="es-CO" sz="1600" u="none" strike="noStrike" dirty="0">
                          <a:effectLst/>
                        </a:rPr>
                        <a:t>continua de los procesos (Ciclo PHVA)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 smtClean="0">
                          <a:effectLst/>
                        </a:rPr>
                        <a:t>Moderado</a:t>
                      </a:r>
                      <a:endParaRPr lang="es-CO" sz="1600" b="0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 smtClean="0">
                          <a:effectLst/>
                        </a:rPr>
                        <a:t>Alto</a:t>
                      </a:r>
                      <a:endParaRPr lang="es-CO" sz="1600" b="0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 smtClean="0">
                          <a:effectLst/>
                        </a:rPr>
                        <a:t>Moderado</a:t>
                      </a:r>
                      <a:endParaRPr lang="es-CO" sz="1600" b="0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 smtClean="0">
                          <a:effectLst/>
                        </a:rPr>
                        <a:t>Moderado</a:t>
                      </a:r>
                      <a:endParaRPr lang="es-CO" sz="1600" b="0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Establece </a:t>
                      </a:r>
                      <a:r>
                        <a:rPr lang="es-CO" sz="1600" u="none" strike="noStrike" dirty="0" smtClean="0">
                          <a:effectLst/>
                        </a:rPr>
                        <a:t>mecanismo </a:t>
                      </a:r>
                      <a:r>
                        <a:rPr lang="es-CO" sz="1600" u="none" strike="noStrike" dirty="0">
                          <a:effectLst/>
                        </a:rPr>
                        <a:t>de coordinación y cooperación interinstitucionales y </a:t>
                      </a:r>
                      <a:r>
                        <a:rPr lang="es-CO" sz="1600" u="none" strike="noStrike" dirty="0" err="1">
                          <a:effectLst/>
                        </a:rPr>
                        <a:t>multiagencias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7477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Define sistemas de información y de comunicación 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Establece </a:t>
                      </a:r>
                      <a:r>
                        <a:rPr lang="es-CO" sz="1600" u="none" strike="noStrike" dirty="0" smtClean="0">
                          <a:effectLst/>
                        </a:rPr>
                        <a:t>mecanismo </a:t>
                      </a:r>
                      <a:r>
                        <a:rPr lang="es-CO" sz="1600" u="none" strike="noStrike" dirty="0">
                          <a:effectLst/>
                        </a:rPr>
                        <a:t>de investigación, información y comunicación - Modelos de Interoperabilidad de datos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6" name="Rectángulo 15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7374849" y="759749"/>
            <a:ext cx="4543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Enfoques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4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9665234" y="5262558"/>
            <a:ext cx="2432576" cy="1564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/>
          </p:nvPr>
        </p:nvGraphicFramePr>
        <p:xfrm>
          <a:off x="504851" y="1626748"/>
          <a:ext cx="11437142" cy="48392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15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65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2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47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414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96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CUADRO COMPARATIVO DE SISTEMAS DE ADMINISTRACIÓN Y ATENCIÓN DE EMERGENCIAS</a:t>
                      </a:r>
                      <a:endParaRPr lang="es-CO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3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CRITERIOS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NFPA 1600, Norma sobre Administración de Emergencias/Desastres y Programas para la Continuidad del Negocio/ Continuidad de Operaciones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Norma Técnica Colombiana NTC-ISO 22320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Nacional de Gestión de Incidentes (NIMS)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Sistema de Comando de Incidentes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Establece </a:t>
                      </a:r>
                      <a:r>
                        <a:rPr lang="es-CO" sz="1600" u="none" strike="noStrike" dirty="0" smtClean="0">
                          <a:effectLst/>
                        </a:rPr>
                        <a:t>mecanismo </a:t>
                      </a:r>
                      <a:r>
                        <a:rPr lang="es-CO" sz="1600" u="none" strike="noStrike" dirty="0">
                          <a:effectLst/>
                        </a:rPr>
                        <a:t>de investigación en el campo de factores humanos relacionados con respuesta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1215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>
                          <a:effectLst/>
                        </a:rPr>
                        <a:t>Desarrolla responsables de comunicación e interacción con la comunidad o público de intéres.</a:t>
                      </a:r>
                      <a:endParaRPr lang="es-CO" sz="16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>
                          <a:effectLst/>
                        </a:rPr>
                        <a:t>SI</a:t>
                      </a:r>
                      <a:endParaRPr lang="es-CO" sz="1600" b="0" i="0" u="none" strike="noStrike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954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600" u="none" strike="noStrike" dirty="0">
                          <a:effectLst/>
                        </a:rPr>
                        <a:t>Sistema adaptativo.  El sistema permite adecuación y modificación según las necesidades de la Organización o Gobierno Local o Nacional.  </a:t>
                      </a:r>
                      <a:endParaRPr lang="es-CO" sz="16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Parcial</a:t>
                      </a:r>
                      <a:endParaRPr lang="es-CO" sz="1600" b="0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Parcial</a:t>
                      </a:r>
                      <a:endParaRPr lang="es-CO" sz="1600" b="0" i="0" u="none" strike="noStrike" dirty="0">
                        <a:solidFill>
                          <a:srgbClr val="9C65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SI</a:t>
                      </a:r>
                      <a:endParaRPr lang="es-CO" sz="16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7" marR="4687" marT="468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Rectángulo 8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7374849" y="759749"/>
            <a:ext cx="4543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Enfoques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19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1200389" y="1366966"/>
          <a:ext cx="927487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Rectángulo 4"/>
          <p:cNvSpPr/>
          <p:nvPr/>
        </p:nvSpPr>
        <p:spPr>
          <a:xfrm>
            <a:off x="2340646" y="5611002"/>
            <a:ext cx="27826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Revisión y aprobación </a:t>
            </a:r>
            <a:r>
              <a:rPr lang="es-CO" dirty="0"/>
              <a:t>metodología a</a:t>
            </a:r>
            <a:r>
              <a:rPr lang="es-CO" dirty="0" smtClean="0"/>
              <a:t>dministrativa</a:t>
            </a:r>
          </a:p>
          <a:p>
            <a:pPr algn="just"/>
            <a:r>
              <a:rPr lang="es-CO" sz="1400" dirty="0">
                <a:solidFill>
                  <a:schemeClr val="accent6">
                    <a:lumMod val="75000"/>
                  </a:schemeClr>
                </a:solidFill>
              </a:rPr>
              <a:t>(Mesa de Manejo de Emergencias Ultimo Trimestre 2020) </a:t>
            </a:r>
            <a:r>
              <a:rPr lang="es-CO" sz="1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s-CO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96586" y="3926434"/>
            <a:ext cx="277009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Identificación y priorización de Necesidades de capacitación</a:t>
            </a:r>
          </a:p>
          <a:p>
            <a:pPr algn="just"/>
            <a:r>
              <a:rPr lang="es-CO" sz="1400" dirty="0" smtClean="0">
                <a:solidFill>
                  <a:schemeClr val="accent6">
                    <a:lumMod val="75000"/>
                  </a:schemeClr>
                </a:solidFill>
              </a:rPr>
              <a:t>(Mesa de Manejo de Emergencias Ultimo Trimestre 2020) </a:t>
            </a:r>
            <a:endParaRPr lang="es-CO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885763" y="3984705"/>
            <a:ext cx="26105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Contratación de proceso de capacitación Operativa</a:t>
            </a:r>
          </a:p>
          <a:p>
            <a:pPr algn="just"/>
            <a:r>
              <a:rPr lang="es-CO" sz="1400" dirty="0" smtClean="0">
                <a:solidFill>
                  <a:schemeClr val="accent6">
                    <a:lumMod val="75000"/>
                  </a:schemeClr>
                </a:solidFill>
              </a:rPr>
              <a:t>(Primer Semestre 2021) </a:t>
            </a:r>
            <a:endParaRPr lang="es-CO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845452" y="1910546"/>
            <a:ext cx="29789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Preparación del Sistema para inicio del proceso de capacitación Operativa</a:t>
            </a:r>
          </a:p>
          <a:p>
            <a:pPr algn="just"/>
            <a:r>
              <a:rPr lang="es-CO" sz="1400" dirty="0" smtClean="0">
                <a:solidFill>
                  <a:schemeClr val="accent6">
                    <a:lumMod val="75000"/>
                  </a:schemeClr>
                </a:solidFill>
              </a:rPr>
              <a:t>(Primer Trimestre 2021) </a:t>
            </a:r>
            <a:endParaRPr lang="es-CO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8369287" y="3214525"/>
            <a:ext cx="239696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Inicio de proceso de Capacitación Operativa</a:t>
            </a:r>
          </a:p>
          <a:p>
            <a:pPr algn="just"/>
            <a:r>
              <a:rPr lang="es-CO" sz="1400" dirty="0" smtClean="0">
                <a:solidFill>
                  <a:schemeClr val="accent6">
                    <a:lumMod val="75000"/>
                  </a:schemeClr>
                </a:solidFill>
              </a:rPr>
              <a:t>(Segundo Trimestre 2021) </a:t>
            </a:r>
            <a:endParaRPr lang="es-CO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404" y="5004668"/>
            <a:ext cx="1327234" cy="1717598"/>
          </a:xfrm>
          <a:prstGeom prst="rect">
            <a:avLst/>
          </a:prstGeom>
        </p:spPr>
      </p:pic>
      <p:sp>
        <p:nvSpPr>
          <p:cNvPr id="6" name="Flecha derecha 5"/>
          <p:cNvSpPr/>
          <p:nvPr/>
        </p:nvSpPr>
        <p:spPr>
          <a:xfrm>
            <a:off x="5155616" y="5689581"/>
            <a:ext cx="1510388" cy="66630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17"/>
          <p:cNvSpPr/>
          <p:nvPr/>
        </p:nvSpPr>
        <p:spPr>
          <a:xfrm>
            <a:off x="5155617" y="5828659"/>
            <a:ext cx="1510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Actualización</a:t>
            </a:r>
            <a:endParaRPr lang="es-CO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8253183" y="737367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Acciones por desarrollar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15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780919" y="125307"/>
            <a:ext cx="9526215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Organizacional para 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y Atención de Emergencias 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8253183" y="737367"/>
            <a:ext cx="4543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Acciones por desarrollar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ergamino vertical 2"/>
          <p:cNvSpPr/>
          <p:nvPr/>
        </p:nvSpPr>
        <p:spPr>
          <a:xfrm rot="19897098">
            <a:off x="1286320" y="2125792"/>
            <a:ext cx="4147847" cy="3777040"/>
          </a:xfrm>
          <a:prstGeom prst="verticalScroll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829" y="1661591"/>
            <a:ext cx="5996538" cy="4106568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6853121" y="2647065"/>
            <a:ext cx="50019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O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 de votación durante la mesa de manejo de emergencias.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 de la </a:t>
            </a:r>
            <a:r>
              <a:rPr lang="es-CO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mesa de manejo de </a:t>
            </a:r>
            <a:r>
              <a:rPr lang="es-CO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emergencias realiza la selección.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 de Resultado</a:t>
            </a:r>
            <a:endParaRPr lang="es-CO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6767062" y="1892718"/>
            <a:ext cx="5424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Metodología de Selección: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 rot="19890084">
            <a:off x="1851091" y="3496736"/>
            <a:ext cx="446081" cy="407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Rectángulo 23"/>
          <p:cNvSpPr/>
          <p:nvPr/>
        </p:nvSpPr>
        <p:spPr>
          <a:xfrm rot="19890084">
            <a:off x="2076472" y="3936218"/>
            <a:ext cx="446081" cy="407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Rectángulo 24"/>
          <p:cNvSpPr/>
          <p:nvPr/>
        </p:nvSpPr>
        <p:spPr>
          <a:xfrm rot="19890084">
            <a:off x="2321250" y="4370910"/>
            <a:ext cx="446081" cy="407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Rectángulo 25"/>
          <p:cNvSpPr/>
          <p:nvPr/>
        </p:nvSpPr>
        <p:spPr>
          <a:xfrm rot="19890084">
            <a:off x="2553632" y="4810391"/>
            <a:ext cx="446081" cy="407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Rectángulo 26"/>
          <p:cNvSpPr/>
          <p:nvPr/>
        </p:nvSpPr>
        <p:spPr>
          <a:xfrm rot="19890084">
            <a:off x="2786014" y="5245082"/>
            <a:ext cx="446081" cy="4074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/>
          <p:cNvSpPr txBox="1"/>
          <p:nvPr/>
        </p:nvSpPr>
        <p:spPr>
          <a:xfrm rot="19958866">
            <a:off x="2282228" y="2856456"/>
            <a:ext cx="215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Enfoque 1.</a:t>
            </a:r>
            <a:endParaRPr lang="es-CO" dirty="0"/>
          </a:p>
        </p:txBody>
      </p:sp>
      <p:sp>
        <p:nvSpPr>
          <p:cNvPr id="28" name="CuadroTexto 27"/>
          <p:cNvSpPr txBox="1"/>
          <p:nvPr/>
        </p:nvSpPr>
        <p:spPr>
          <a:xfrm rot="19958866">
            <a:off x="2466488" y="3277941"/>
            <a:ext cx="215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Enfoque 2.</a:t>
            </a:r>
            <a:endParaRPr lang="es-CO" dirty="0"/>
          </a:p>
        </p:txBody>
      </p:sp>
      <p:sp>
        <p:nvSpPr>
          <p:cNvPr id="29" name="CuadroTexto 28"/>
          <p:cNvSpPr txBox="1"/>
          <p:nvPr/>
        </p:nvSpPr>
        <p:spPr>
          <a:xfrm rot="19958866">
            <a:off x="2944491" y="4175104"/>
            <a:ext cx="215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Enfoque 4.</a:t>
            </a:r>
            <a:endParaRPr lang="es-CO" dirty="0"/>
          </a:p>
        </p:txBody>
      </p:sp>
      <p:sp>
        <p:nvSpPr>
          <p:cNvPr id="30" name="CuadroTexto 29"/>
          <p:cNvSpPr txBox="1"/>
          <p:nvPr/>
        </p:nvSpPr>
        <p:spPr>
          <a:xfrm rot="19958866">
            <a:off x="2713256" y="3722415"/>
            <a:ext cx="215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Enfoque 3.</a:t>
            </a:r>
            <a:endParaRPr lang="es-CO" dirty="0"/>
          </a:p>
        </p:txBody>
      </p:sp>
      <p:sp>
        <p:nvSpPr>
          <p:cNvPr id="31" name="CuadroTexto 30"/>
          <p:cNvSpPr txBox="1"/>
          <p:nvPr/>
        </p:nvSpPr>
        <p:spPr>
          <a:xfrm rot="19958866">
            <a:off x="3148403" y="4604801"/>
            <a:ext cx="215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Enfoque 5.</a:t>
            </a:r>
            <a:endParaRPr lang="es-CO" dirty="0"/>
          </a:p>
        </p:txBody>
      </p:sp>
      <p:pic>
        <p:nvPicPr>
          <p:cNvPr id="1026" name="Picture 2" descr="Resultado de imagen de chulo imagen}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2155">
            <a:off x="2100590" y="3946855"/>
            <a:ext cx="377991" cy="37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8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6</a:t>
            </a:r>
            <a:r>
              <a:rPr lang="es-CO" sz="1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01496" y="2078140"/>
            <a:ext cx="11790504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Socialización Intercambio de </a:t>
            </a:r>
            <a:r>
              <a:rPr lang="es-ES_tradnl" sz="4000" dirty="0" smtClean="0">
                <a:solidFill>
                  <a:schemeClr val="bg1"/>
                </a:solidFill>
              </a:rPr>
              <a:t>Experiencias y </a:t>
            </a:r>
            <a:r>
              <a:rPr lang="es-ES_tradnl" sz="4000" dirty="0">
                <a:solidFill>
                  <a:schemeClr val="bg1"/>
                </a:solidFill>
              </a:rPr>
              <a:t>Aprendizajes en Gestión de Riesgos de Desastre: ejecución de la </a:t>
            </a:r>
            <a:r>
              <a:rPr lang="es-ES_tradnl" sz="4000" dirty="0" smtClean="0">
                <a:solidFill>
                  <a:schemeClr val="bg1"/>
                </a:solidFill>
              </a:rPr>
              <a:t>respuesta COVID-19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55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D775363-63CE-49BD-B1AC-C57F2EBB6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31" y="737936"/>
            <a:ext cx="10596778" cy="531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35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0093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17880" y="912122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92" y="1028233"/>
            <a:ext cx="9708749" cy="5053253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1697855" y="2453259"/>
            <a:ext cx="8035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Optimizar la prevención, mitigación, preparación y las acciones de respuesta por parte del </a:t>
            </a: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SDGR-CC, </a:t>
            </a:r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frente a las diferentes emergencias asociadas a la segunda temporada de lluvias en los meses de octubre, noviembre y diciembre del 2020, con el fin de reducir el impacto negativo en la población y sus bienes, la infraestructura, el ambiente y la economía pública y privada.</a:t>
            </a:r>
            <a:r>
              <a:rPr lang="es-CO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1843130" y="1530215"/>
            <a:ext cx="73697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Objetivo:</a:t>
            </a:r>
            <a:endParaRPr lang="en-US" sz="4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7</a:t>
            </a:r>
            <a:r>
              <a:rPr lang="es-CO" sz="1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60627" y="1938992"/>
            <a:ext cx="1179050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Socialización mesa trabajo ARL -CAM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2047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4EA649D4-AF32-480C-A288-2BD25D263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574" y="1602793"/>
            <a:ext cx="4797968" cy="5255207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xmlns="" id="{B3235324-C814-4D3F-9B81-7B93A9F3F061}"/>
              </a:ext>
            </a:extLst>
          </p:cNvPr>
          <p:cNvSpPr/>
          <p:nvPr/>
        </p:nvSpPr>
        <p:spPr>
          <a:xfrm>
            <a:off x="6695914" y="1300509"/>
            <a:ext cx="4539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a. Guía para la elaboración de Planes de Ayuda Mutua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850"/>
            <a:ext cx="12192000" cy="124165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A47957C7-311C-4E3B-9625-1E0B78748E3B}"/>
              </a:ext>
            </a:extLst>
          </p:cNvPr>
          <p:cNvSpPr/>
          <p:nvPr/>
        </p:nvSpPr>
        <p:spPr>
          <a:xfrm>
            <a:off x="382771" y="136121"/>
            <a:ext cx="112917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Propuesta para trabajar con </a:t>
            </a:r>
            <a:r>
              <a:rPr lang="es-ES" sz="3200" dirty="0" err="1">
                <a:solidFill>
                  <a:schemeClr val="bg1"/>
                </a:solidFill>
                <a:latin typeface="Arial" panose="020B0604020202020204" pitchFamily="34" charset="0"/>
              </a:rPr>
              <a:t>Fasecolda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 y ARL en la guía para la creación de CAM y PAM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06576" y="2569607"/>
            <a:ext cx="53917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/>
              <a:t>El contexto de este proceso es el Decreto Único Reglamentario 1072 de 2015 del Sector Trabajo, el cual establece la necesidad de elaborar un Plan de Prevención, Preparación y Respuesta ante Emergencias.</a:t>
            </a:r>
          </a:p>
        </p:txBody>
      </p:sp>
    </p:spTree>
    <p:extLst>
      <p:ext uri="{BB962C8B-B14F-4D97-AF65-F5344CB8AC3E}">
        <p14:creationId xmlns:p14="http://schemas.microsoft.com/office/powerpoint/2010/main" val="3913279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84EC30F4-050F-4AAD-A008-4848EC018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930" y="3116116"/>
            <a:ext cx="3527415" cy="2082607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3C242530-94DF-46AA-91B0-24A720D631EB}"/>
              </a:ext>
            </a:extLst>
          </p:cNvPr>
          <p:cNvSpPr/>
          <p:nvPr/>
        </p:nvSpPr>
        <p:spPr>
          <a:xfrm>
            <a:off x="382771" y="1533741"/>
            <a:ext cx="5841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b. Proceso IDIGER con AXA Colpatria (Guía y aplicativo: PAM y CAM)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631AA565-4BB1-4965-875F-722A26AB6E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57" t="41526" r="35252" b="25460"/>
          <a:stretch/>
        </p:blipFill>
        <p:spPr>
          <a:xfrm>
            <a:off x="6974001" y="2180072"/>
            <a:ext cx="4142909" cy="265782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850"/>
            <a:ext cx="12192000" cy="124165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A47957C7-311C-4E3B-9625-1E0B78748E3B}"/>
              </a:ext>
            </a:extLst>
          </p:cNvPr>
          <p:cNvSpPr/>
          <p:nvPr/>
        </p:nvSpPr>
        <p:spPr>
          <a:xfrm>
            <a:off x="382771" y="136121"/>
            <a:ext cx="112917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Propuesta para trabajar con </a:t>
            </a:r>
            <a:r>
              <a:rPr lang="es-ES" sz="3200" dirty="0" err="1">
                <a:solidFill>
                  <a:schemeClr val="bg1"/>
                </a:solidFill>
                <a:latin typeface="Arial" panose="020B0604020202020204" pitchFamily="34" charset="0"/>
              </a:rPr>
              <a:t>Fasecolda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 y ARL en la guía para la creación de CAM y PAM</a:t>
            </a:r>
          </a:p>
        </p:txBody>
      </p:sp>
    </p:spTree>
    <p:extLst>
      <p:ext uri="{BB962C8B-B14F-4D97-AF65-F5344CB8AC3E}">
        <p14:creationId xmlns:p14="http://schemas.microsoft.com/office/powerpoint/2010/main" val="10882702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0E36F42B-AD94-44CD-9D1E-194F9F74E561}"/>
              </a:ext>
            </a:extLst>
          </p:cNvPr>
          <p:cNvSpPr/>
          <p:nvPr/>
        </p:nvSpPr>
        <p:spPr>
          <a:xfrm>
            <a:off x="382771" y="2067875"/>
            <a:ext cx="5584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c. Axa, </a:t>
            </a:r>
            <a:r>
              <a:rPr lang="es-ES" dirty="0" err="1">
                <a:solidFill>
                  <a:srgbClr val="222222"/>
                </a:solidFill>
                <a:latin typeface="Arial" panose="020B0604020202020204" pitchFamily="34" charset="0"/>
              </a:rPr>
              <a:t>Fasecolda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 e IDIGER: Crear una mesa con el propósito de elaborar una guía para la conformación de CAM y PAM, partiendo de la Guía IDIGER-CAM. </a:t>
            </a:r>
            <a:r>
              <a:rPr lang="es-ES" b="1" dirty="0">
                <a:solidFill>
                  <a:srgbClr val="222222"/>
                </a:solidFill>
                <a:latin typeface="Arial" panose="020B0604020202020204" pitchFamily="34" charset="0"/>
              </a:rPr>
              <a:t>De Bogotá, para Bogotá (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propuesta de </a:t>
            </a:r>
            <a:r>
              <a:rPr lang="es-ES" dirty="0" err="1">
                <a:solidFill>
                  <a:srgbClr val="222222"/>
                </a:solidFill>
                <a:latin typeface="Arial" panose="020B0604020202020204" pitchFamily="34" charset="0"/>
              </a:rPr>
              <a:t>Fasecolda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)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7F57BEF9-55E5-442D-82BE-EE81A8D63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726" y="4148052"/>
            <a:ext cx="2743438" cy="240203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5446F2F6-F38D-4302-B451-6062511F7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164" y="1488043"/>
            <a:ext cx="2925838" cy="235999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08E682DB-2241-4C6D-8B7E-40A1820516DF}"/>
              </a:ext>
            </a:extLst>
          </p:cNvPr>
          <p:cNvSpPr/>
          <p:nvPr/>
        </p:nvSpPr>
        <p:spPr>
          <a:xfrm>
            <a:off x="382771" y="4035570"/>
            <a:ext cx="59279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d. Reunión con 7 ARL, </a:t>
            </a:r>
            <a:r>
              <a:rPr lang="es-ES" dirty="0" err="1">
                <a:solidFill>
                  <a:srgbClr val="222222"/>
                </a:solidFill>
                <a:latin typeface="Arial" panose="020B0604020202020204" pitchFamily="34" charset="0"/>
              </a:rPr>
              <a:t>Fasecolda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 e IDIGER, de las cuales 5 confirman intención de participar en la 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mesa:</a:t>
            </a:r>
            <a:endParaRPr lang="es-ES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Positiva, </a:t>
            </a:r>
            <a:r>
              <a:rPr lang="es-ES" dirty="0" err="1">
                <a:solidFill>
                  <a:srgbClr val="222222"/>
                </a:solidFill>
                <a:latin typeface="Arial" panose="020B0604020202020204" pitchFamily="34" charset="0"/>
              </a:rPr>
              <a:t>Bolivar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, Equidad Seguros, Sura, Axa,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850"/>
            <a:ext cx="12192000" cy="124165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A47957C7-311C-4E3B-9625-1E0B78748E3B}"/>
              </a:ext>
            </a:extLst>
          </p:cNvPr>
          <p:cNvSpPr/>
          <p:nvPr/>
        </p:nvSpPr>
        <p:spPr>
          <a:xfrm>
            <a:off x="382771" y="136121"/>
            <a:ext cx="112917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Propuesta para trabajar con </a:t>
            </a:r>
            <a:r>
              <a:rPr lang="es-ES" sz="3200" dirty="0" err="1">
                <a:solidFill>
                  <a:schemeClr val="bg1"/>
                </a:solidFill>
                <a:latin typeface="Arial" panose="020B0604020202020204" pitchFamily="34" charset="0"/>
              </a:rPr>
              <a:t>Fasecolda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 y ARL en la guía para la creación de CAM y PAM</a:t>
            </a:r>
          </a:p>
        </p:txBody>
      </p:sp>
    </p:spTree>
    <p:extLst>
      <p:ext uri="{BB962C8B-B14F-4D97-AF65-F5344CB8AC3E}">
        <p14:creationId xmlns:p14="http://schemas.microsoft.com/office/powerpoint/2010/main" val="14544999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xmlns="" id="{2C383748-D28B-4B4A-BB59-F78892778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6780305"/>
              </p:ext>
            </p:extLst>
          </p:nvPr>
        </p:nvGraphicFramePr>
        <p:xfrm>
          <a:off x="382771" y="2161795"/>
          <a:ext cx="4476118" cy="3863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1305C2F8-F531-4316-9117-731D017380BA}"/>
              </a:ext>
            </a:extLst>
          </p:cNvPr>
          <p:cNvSpPr/>
          <p:nvPr/>
        </p:nvSpPr>
        <p:spPr>
          <a:xfrm>
            <a:off x="5660840" y="3076951"/>
            <a:ext cx="53492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e. Reunión con líderes CAM. 33 personas de 29 CAM</a:t>
            </a:r>
          </a:p>
          <a:p>
            <a:r>
              <a:rPr lang="es-ES" b="1" dirty="0">
                <a:solidFill>
                  <a:srgbClr val="222222"/>
                </a:solidFill>
                <a:latin typeface="Arial" panose="020B0604020202020204" pitchFamily="34" charset="0"/>
              </a:rPr>
              <a:t>Titulares: 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CAMUC, </a:t>
            </a:r>
            <a:r>
              <a:rPr lang="es-ES" dirty="0" err="1">
                <a:solidFill>
                  <a:srgbClr val="222222"/>
                </a:solidFill>
                <a:latin typeface="Arial" panose="020B0604020202020204" pitchFamily="34" charset="0"/>
              </a:rPr>
              <a:t>Asosandiego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 y Las Nieves</a:t>
            </a:r>
          </a:p>
          <a:p>
            <a:r>
              <a:rPr lang="es-ES" b="1" dirty="0">
                <a:solidFill>
                  <a:srgbClr val="222222"/>
                </a:solidFill>
                <a:latin typeface="Arial" panose="020B0604020202020204" pitchFamily="34" charset="0"/>
              </a:rPr>
              <a:t>Suplentes: 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Chapinero, </a:t>
            </a:r>
            <a:r>
              <a:rPr lang="es-ES" dirty="0" err="1">
                <a:solidFill>
                  <a:srgbClr val="222222"/>
                </a:solidFill>
                <a:latin typeface="Arial" panose="020B0604020202020204" pitchFamily="34" charset="0"/>
              </a:rPr>
              <a:t>Espartillal</a:t>
            </a:r>
            <a:r>
              <a:rPr lang="es-ES" dirty="0">
                <a:solidFill>
                  <a:srgbClr val="222222"/>
                </a:solidFill>
                <a:latin typeface="Arial" panose="020B0604020202020204" pitchFamily="34" charset="0"/>
              </a:rPr>
              <a:t> y Estatal Centro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8850"/>
            <a:ext cx="12192000" cy="124165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A47957C7-311C-4E3B-9625-1E0B78748E3B}"/>
              </a:ext>
            </a:extLst>
          </p:cNvPr>
          <p:cNvSpPr/>
          <p:nvPr/>
        </p:nvSpPr>
        <p:spPr>
          <a:xfrm>
            <a:off x="382771" y="136121"/>
            <a:ext cx="112917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Propuesta para trabajar con </a:t>
            </a:r>
            <a:r>
              <a:rPr lang="es-ES" sz="3200" dirty="0" err="1">
                <a:solidFill>
                  <a:schemeClr val="bg1"/>
                </a:solidFill>
                <a:latin typeface="Arial" panose="020B0604020202020204" pitchFamily="34" charset="0"/>
              </a:rPr>
              <a:t>Fasecolda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</a:rPr>
              <a:t> y ARL en la guía para la creación de CAM y PAM</a:t>
            </a:r>
          </a:p>
        </p:txBody>
      </p:sp>
    </p:spTree>
    <p:extLst>
      <p:ext uri="{BB962C8B-B14F-4D97-AF65-F5344CB8AC3E}">
        <p14:creationId xmlns:p14="http://schemas.microsoft.com/office/powerpoint/2010/main" val="19294111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8</a:t>
            </a:r>
            <a:r>
              <a:rPr lang="es-CO" sz="1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60627" y="1938992"/>
            <a:ext cx="1179050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Reglamento Mesa de Manejo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136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9</a:t>
            </a:r>
            <a:r>
              <a:rPr lang="es-CO" sz="1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60627" y="1938992"/>
            <a:ext cx="1179050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sz="4000" dirty="0" smtClean="0">
                <a:solidFill>
                  <a:schemeClr val="bg1"/>
                </a:solidFill>
              </a:rPr>
              <a:t>Varios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2585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73" y="2500640"/>
            <a:ext cx="1440000" cy="1762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01497" y="-254257"/>
            <a:ext cx="1832553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O" sz="16600" b="1" dirty="0">
                <a:solidFill>
                  <a:schemeClr val="bg1"/>
                </a:solidFill>
                <a:cs typeface="Arial" panose="020B0604020202020204" pitchFamily="34" charset="0"/>
              </a:rPr>
              <a:t>9</a:t>
            </a:r>
            <a:r>
              <a:rPr lang="es-CO" sz="1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endParaRPr lang="en-US" sz="1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60627" y="1938992"/>
            <a:ext cx="1179050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ES_tradnl" sz="4000" dirty="0" err="1" smtClean="0">
                <a:solidFill>
                  <a:schemeClr val="bg1"/>
                </a:solidFill>
              </a:rPr>
              <a:t>Actualizaci</a:t>
            </a:r>
            <a:r>
              <a:rPr lang="es-ES" sz="4000" dirty="0" err="1" smtClean="0">
                <a:solidFill>
                  <a:schemeClr val="bg1"/>
                </a:solidFill>
              </a:rPr>
              <a:t>ó</a:t>
            </a:r>
            <a:r>
              <a:rPr lang="es-ES_tradnl" sz="4000" dirty="0" smtClean="0">
                <a:solidFill>
                  <a:schemeClr val="bg1"/>
                </a:solidFill>
              </a:rPr>
              <a:t>n Kit de emergencias</a:t>
            </a:r>
            <a:endParaRPr lang="es-CO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4258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FFFDAD1-2921-0244-93BF-36964723AA3E}"/>
              </a:ext>
            </a:extLst>
          </p:cNvPr>
          <p:cNvSpPr txBox="1">
            <a:spLocks/>
          </p:cNvSpPr>
          <p:nvPr/>
        </p:nvSpPr>
        <p:spPr>
          <a:xfrm>
            <a:off x="4062047" y="2678710"/>
            <a:ext cx="3361234" cy="97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CO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4460024" y="3665332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4460024" y="2745070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11" y="3875938"/>
            <a:ext cx="3029106" cy="15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3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2046" y="924689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49" y="1219073"/>
            <a:ext cx="10529047" cy="5322439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1009703" y="2208406"/>
            <a:ext cx="96662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buFont typeface="Arial" charset="0"/>
              <a:buChar char="•"/>
            </a:pPr>
            <a:r>
              <a:rPr lang="es-ES_tradnl" sz="2400" dirty="0"/>
              <a:t>Formular acciones prioritarias en gestión del riesgo para eventos asociados a la temporada de lluvias </a:t>
            </a:r>
            <a:endParaRPr lang="es-CO" sz="2400" dirty="0"/>
          </a:p>
          <a:p>
            <a:pPr marL="342900" lvl="0" indent="-342900" fontAlgn="base">
              <a:buFont typeface="Arial" charset="0"/>
              <a:buChar char="•"/>
            </a:pPr>
            <a:r>
              <a:rPr lang="es-ES_tradnl" sz="2400" dirty="0"/>
              <a:t>Consolidar las acciones de conocimiento del riesgo, reducción de riesgos y manejo de desastres que realizan las </a:t>
            </a:r>
            <a:r>
              <a:rPr lang="es-ES_tradnl" sz="2400" dirty="0" smtClean="0"/>
              <a:t>entidades </a:t>
            </a:r>
            <a:r>
              <a:rPr lang="es-ES_tradnl" sz="2400" dirty="0"/>
              <a:t>del Sistema Distrital </a:t>
            </a:r>
            <a:r>
              <a:rPr lang="es-ES_tradnl" sz="2400"/>
              <a:t>de </a:t>
            </a:r>
            <a:r>
              <a:rPr lang="es-ES_tradnl" sz="2400" smtClean="0"/>
              <a:t>Gestión </a:t>
            </a:r>
            <a:r>
              <a:rPr lang="es-ES_tradnl" sz="2400" dirty="0" smtClean="0"/>
              <a:t>de Riesgo y Cambio Climático-SDGRCC.</a:t>
            </a:r>
            <a:endParaRPr lang="es-CO" sz="2400" dirty="0"/>
          </a:p>
          <a:p>
            <a:pPr marL="342900" lvl="0" indent="-342900" fontAlgn="base">
              <a:buFont typeface="Arial" charset="0"/>
              <a:buChar char="•"/>
            </a:pPr>
            <a:r>
              <a:rPr lang="es-ES_tradnl" sz="2400" dirty="0"/>
              <a:t>Promover que las entidades del </a:t>
            </a:r>
            <a:r>
              <a:rPr lang="es-ES_tradnl" sz="2400" dirty="0" smtClean="0"/>
              <a:t>SDGRCC </a:t>
            </a:r>
            <a:r>
              <a:rPr lang="es-ES_tradnl" sz="2400" dirty="0"/>
              <a:t>planifiquen los recursos para garantizar la oportuna respuesta a emergencias en beneficio de la población</a:t>
            </a:r>
            <a:r>
              <a:rPr lang="es-ES_tradnl" sz="2400" dirty="0" smtClean="0"/>
              <a:t>.</a:t>
            </a:r>
          </a:p>
          <a:p>
            <a:pPr marL="342900" indent="-342900" fontAlgn="base">
              <a:buFont typeface="Arial" charset="0"/>
              <a:buChar char="•"/>
            </a:pPr>
            <a:r>
              <a:rPr lang="es-ES_tradnl" sz="2400" dirty="0"/>
              <a:t>Determinar los responsables, tiempos de ejecución y capacidad de respuesta de las entidades en el marco de la gestión del riesgo</a:t>
            </a:r>
            <a:r>
              <a:rPr lang="es-ES_tradnl" sz="2400" dirty="0" smtClean="0"/>
              <a:t>.</a:t>
            </a:r>
            <a:endParaRPr lang="es-CO" sz="2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2276230" y="1500610"/>
            <a:ext cx="4811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 Específicos: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870552" y="367140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acción segunda temporada de lluvias  2020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1568635" y="26137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900939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41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59941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8369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29872" y="1072690"/>
            <a:ext cx="10436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Ocurrencia </a:t>
            </a:r>
            <a:r>
              <a:rPr lang="es-CO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eventos en Bogotá </a:t>
            </a:r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DC (2010 -2020)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3879273"/>
            <a:ext cx="12192000" cy="2978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 	</a:t>
            </a:r>
            <a:endParaRPr lang="es-ES_tradnl" dirty="0"/>
          </a:p>
        </p:txBody>
      </p:sp>
      <p:sp>
        <p:nvSpPr>
          <p:cNvPr id="13" name="Rectángulo 12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Escenario de Riesgo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Gráfico 15"/>
          <p:cNvGraphicFramePr/>
          <p:nvPr>
            <p:extLst/>
          </p:nvPr>
        </p:nvGraphicFramePr>
        <p:xfrm>
          <a:off x="1500595" y="1657465"/>
          <a:ext cx="3981451" cy="2459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Gráfico 16"/>
          <p:cNvGraphicFramePr/>
          <p:nvPr>
            <p:extLst/>
          </p:nvPr>
        </p:nvGraphicFramePr>
        <p:xfrm>
          <a:off x="1448596" y="4194312"/>
          <a:ext cx="4033450" cy="2408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Gráfico 17"/>
          <p:cNvGraphicFramePr/>
          <p:nvPr>
            <p:extLst/>
          </p:nvPr>
        </p:nvGraphicFramePr>
        <p:xfrm>
          <a:off x="6142516" y="1746463"/>
          <a:ext cx="4033450" cy="2403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0" name="Gráfico 19"/>
          <p:cNvGraphicFramePr/>
          <p:nvPr>
            <p:extLst/>
          </p:nvPr>
        </p:nvGraphicFramePr>
        <p:xfrm>
          <a:off x="6142516" y="4390898"/>
          <a:ext cx="4033450" cy="221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57213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59941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98369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29872" y="1072690"/>
            <a:ext cx="10436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Ocurrencia </a:t>
            </a:r>
            <a:r>
              <a:rPr lang="es-CO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eventos en Bogotá </a:t>
            </a:r>
            <a:r>
              <a:rPr lang="es-CO" sz="3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DC (2010 -2020)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3879273"/>
            <a:ext cx="12192000" cy="2978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 	</a:t>
            </a:r>
            <a:endParaRPr lang="es-ES_tradnl" dirty="0"/>
          </a:p>
        </p:txBody>
      </p:sp>
      <p:sp>
        <p:nvSpPr>
          <p:cNvPr id="13" name="Rectángulo 12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Escenario de Riesgo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Gráfico 13"/>
          <p:cNvGraphicFramePr/>
          <p:nvPr>
            <p:extLst/>
          </p:nvPr>
        </p:nvGraphicFramePr>
        <p:xfrm>
          <a:off x="1366685" y="1815915"/>
          <a:ext cx="3981451" cy="2553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Gráfico 14"/>
          <p:cNvGraphicFramePr/>
          <p:nvPr>
            <p:extLst/>
          </p:nvPr>
        </p:nvGraphicFramePr>
        <p:xfrm>
          <a:off x="7253439" y="1759754"/>
          <a:ext cx="3982886" cy="2626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" name="Gráfico 20"/>
          <p:cNvGraphicFramePr/>
          <p:nvPr>
            <p:extLst/>
          </p:nvPr>
        </p:nvGraphicFramePr>
        <p:xfrm>
          <a:off x="3762125" y="4402180"/>
          <a:ext cx="3962398" cy="2444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50716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902584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0" y="926335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297637" y="1057653"/>
            <a:ext cx="10336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Predicción climática periodo Octubre-Diciembre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contingencia 2</a:t>
            </a:r>
            <a:r>
              <a:rPr lang="es-CO" sz="2800" b="1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2548350" y="413411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Escenario de Riesgo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/>
          <a:srcRect t="1186" b="1"/>
          <a:stretch/>
        </p:blipFill>
        <p:spPr>
          <a:xfrm>
            <a:off x="734034" y="1785257"/>
            <a:ext cx="7513467" cy="4095071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8518490" y="1524515"/>
            <a:ext cx="33758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/>
              <a:t>La </a:t>
            </a:r>
            <a:r>
              <a:rPr lang="es-CO" dirty="0"/>
              <a:t>segunda temporada de lluvias de Bogotá se presenta desde </a:t>
            </a:r>
            <a:r>
              <a:rPr lang="es-CO" b="1" dirty="0"/>
              <a:t>mediados de septiembre hasta mediados de diciembre</a:t>
            </a:r>
            <a:r>
              <a:rPr lang="es-CO" dirty="0"/>
              <a:t>, siendo los meses de octubre y noviembre los más lluviosos.  De acuerdo con el estudio del Plan Regional Integral de Cambio Climático – </a:t>
            </a:r>
            <a:r>
              <a:rPr lang="es-CO" dirty="0" err="1"/>
              <a:t>PRICC</a:t>
            </a:r>
            <a:r>
              <a:rPr lang="es-CO" dirty="0"/>
              <a:t>, bajo la influencia de un fenómeno típico de La Niña para el trimestre octubre, noviembre y diciembre </a:t>
            </a:r>
            <a:r>
              <a:rPr lang="es-CO" b="1" dirty="0"/>
              <a:t>las lluvias podrían estar por encima de lo normal con excedentes entre el 20% y 60% </a:t>
            </a:r>
          </a:p>
        </p:txBody>
      </p:sp>
    </p:spTree>
    <p:extLst>
      <p:ext uri="{BB962C8B-B14F-4D97-AF65-F5344CB8AC3E}">
        <p14:creationId xmlns:p14="http://schemas.microsoft.com/office/powerpoint/2010/main" val="82705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</TotalTime>
  <Words>3992</Words>
  <Application>Microsoft Macintosh PowerPoint</Application>
  <PresentationFormat>Panorámica</PresentationFormat>
  <Paragraphs>2048</Paragraphs>
  <Slides>58</Slides>
  <Notes>36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58</vt:i4>
      </vt:variant>
    </vt:vector>
  </HeadingPairs>
  <TitlesOfParts>
    <vt:vector size="70" baseType="lpstr">
      <vt:lpstr>Arial Narrow</vt:lpstr>
      <vt:lpstr>Bahnschrift SemiBold SemiConden</vt:lpstr>
      <vt:lpstr>Calibri</vt:lpstr>
      <vt:lpstr>Calibri Light</vt:lpstr>
      <vt:lpstr>Century Gothic</vt:lpstr>
      <vt:lpstr>Times New Roman</vt:lpstr>
      <vt:lpstr>Wingdings</vt:lpstr>
      <vt:lpstr>Arial</vt:lpstr>
      <vt:lpstr>Tema de Office</vt:lpstr>
      <vt:lpstr>Diseño personalizado</vt:lpstr>
      <vt:lpstr>1_Diseño personalizado</vt:lpstr>
      <vt:lpstr>2_Diseño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Usuario de Microsoft Office</cp:lastModifiedBy>
  <cp:revision>230</cp:revision>
  <dcterms:created xsi:type="dcterms:W3CDTF">2020-01-29T14:59:48Z</dcterms:created>
  <dcterms:modified xsi:type="dcterms:W3CDTF">2020-09-30T21:57:44Z</dcterms:modified>
</cp:coreProperties>
</file>